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sldIdLst>
    <p:sldId id="279" r:id="rId2"/>
    <p:sldId id="280" r:id="rId3"/>
    <p:sldId id="284" r:id="rId4"/>
    <p:sldId id="306" r:id="rId5"/>
    <p:sldId id="311" r:id="rId6"/>
    <p:sldId id="321" r:id="rId7"/>
    <p:sldId id="310" r:id="rId8"/>
    <p:sldId id="283" r:id="rId9"/>
    <p:sldId id="312" r:id="rId10"/>
    <p:sldId id="313" r:id="rId11"/>
    <p:sldId id="309" r:id="rId12"/>
    <p:sldId id="308" r:id="rId13"/>
    <p:sldId id="314" r:id="rId14"/>
    <p:sldId id="315" r:id="rId15"/>
    <p:sldId id="324" r:id="rId16"/>
    <p:sldId id="295" r:id="rId17"/>
    <p:sldId id="293" r:id="rId18"/>
    <p:sldId id="298" r:id="rId19"/>
    <p:sldId id="322" r:id="rId20"/>
    <p:sldId id="323" r:id="rId21"/>
    <p:sldId id="320" r:id="rId22"/>
    <p:sldId id="304" r:id="rId23"/>
    <p:sldId id="303" r:id="rId24"/>
    <p:sldId id="292" r:id="rId25"/>
    <p:sldId id="317" r:id="rId26"/>
    <p:sldId id="307" r:id="rId27"/>
    <p:sldId id="318" r:id="rId28"/>
    <p:sldId id="319" r:id="rId29"/>
    <p:sldId id="299" r:id="rId30"/>
    <p:sldId id="300" r:id="rId31"/>
    <p:sldId id="30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6254"/>
    <a:srgbClr val="376795"/>
    <a:srgbClr val="F48914"/>
    <a:srgbClr val="F7AA58"/>
    <a:srgbClr val="B33F62"/>
    <a:srgbClr val="4C3957"/>
    <a:srgbClr val="A003E7"/>
    <a:srgbClr val="01A08A"/>
    <a:srgbClr val="203B56"/>
    <a:srgbClr val="72BC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5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3F3E4C-7C94-4BF3-897F-69B76BF34905}" type="datetimeFigureOut">
              <a:rPr lang="en-GB" smtClean="0"/>
              <a:t>02/02/2026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59D84-7AD2-4F35-9177-9966E85B1D52}" type="slidenum">
              <a:rPr lang="en-GB" smtClean="0"/>
              <a:t>‹#›</a:t>
            </a:fld>
            <a:endParaRPr lang="en-GB"/>
          </a:p>
        </p:txBody>
      </p:sp>
    </p:spTree>
    <p:extLst>
      <p:ext uri="{BB962C8B-B14F-4D97-AF65-F5344CB8AC3E}">
        <p14:creationId xmlns:p14="http://schemas.microsoft.com/office/powerpoint/2010/main" val="3317241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4859D84-7AD2-4F35-9177-9966E85B1D52}" type="slidenum">
              <a:rPr lang="en-GB" smtClean="0"/>
              <a:t>4</a:t>
            </a:fld>
            <a:endParaRPr lang="en-GB"/>
          </a:p>
        </p:txBody>
      </p:sp>
    </p:spTree>
    <p:extLst>
      <p:ext uri="{BB962C8B-B14F-4D97-AF65-F5344CB8AC3E}">
        <p14:creationId xmlns:p14="http://schemas.microsoft.com/office/powerpoint/2010/main" val="155156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87EC5-0D62-EEFE-0F2B-D34C3CD65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413FA9-9DF9-C77E-078C-EA3B83C221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3186E0-57A3-0055-559E-FCC8B3E422F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A1A685F-F1A0-1DD4-C886-43907F6CECB8}"/>
              </a:ext>
            </a:extLst>
          </p:cNvPr>
          <p:cNvSpPr>
            <a:spLocks noGrp="1"/>
          </p:cNvSpPr>
          <p:nvPr>
            <p:ph type="sldNum" sz="quarter" idx="5"/>
          </p:nvPr>
        </p:nvSpPr>
        <p:spPr/>
        <p:txBody>
          <a:bodyPr/>
          <a:lstStyle/>
          <a:p>
            <a:fld id="{84859D84-7AD2-4F35-9177-9966E85B1D52}" type="slidenum">
              <a:rPr lang="en-GB" smtClean="0"/>
              <a:t>5</a:t>
            </a:fld>
            <a:endParaRPr lang="en-GB"/>
          </a:p>
        </p:txBody>
      </p:sp>
    </p:spTree>
    <p:extLst>
      <p:ext uri="{BB962C8B-B14F-4D97-AF65-F5344CB8AC3E}">
        <p14:creationId xmlns:p14="http://schemas.microsoft.com/office/powerpoint/2010/main" val="3647675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87EC5-0D62-EEFE-0F2B-D34C3CD65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413FA9-9DF9-C77E-078C-EA3B83C221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3186E0-57A3-0055-559E-FCC8B3E422F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A1A685F-F1A0-1DD4-C886-43907F6CECB8}"/>
              </a:ext>
            </a:extLst>
          </p:cNvPr>
          <p:cNvSpPr>
            <a:spLocks noGrp="1"/>
          </p:cNvSpPr>
          <p:nvPr>
            <p:ph type="sldNum" sz="quarter" idx="5"/>
          </p:nvPr>
        </p:nvSpPr>
        <p:spPr/>
        <p:txBody>
          <a:bodyPr/>
          <a:lstStyle/>
          <a:p>
            <a:fld id="{84859D84-7AD2-4F35-9177-9966E85B1D52}" type="slidenum">
              <a:rPr lang="en-GB" smtClean="0"/>
              <a:t>6</a:t>
            </a:fld>
            <a:endParaRPr lang="en-GB"/>
          </a:p>
        </p:txBody>
      </p:sp>
    </p:spTree>
    <p:extLst>
      <p:ext uri="{BB962C8B-B14F-4D97-AF65-F5344CB8AC3E}">
        <p14:creationId xmlns:p14="http://schemas.microsoft.com/office/powerpoint/2010/main" val="2383293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FD7E0-73DC-A722-AFF1-9C310C617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85E128-A960-76EA-7210-49B75B19F2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FD37C9-F58A-ACB7-4D7E-C5327151F4C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D1EE631-61C3-5592-0542-260ED0A65585}"/>
              </a:ext>
            </a:extLst>
          </p:cNvPr>
          <p:cNvSpPr>
            <a:spLocks noGrp="1"/>
          </p:cNvSpPr>
          <p:nvPr>
            <p:ph type="sldNum" sz="quarter" idx="5"/>
          </p:nvPr>
        </p:nvSpPr>
        <p:spPr/>
        <p:txBody>
          <a:bodyPr/>
          <a:lstStyle/>
          <a:p>
            <a:fld id="{84859D84-7AD2-4F35-9177-9966E85B1D52}" type="slidenum">
              <a:rPr lang="en-GB" smtClean="0"/>
              <a:t>7</a:t>
            </a:fld>
            <a:endParaRPr lang="en-GB"/>
          </a:p>
        </p:txBody>
      </p:sp>
    </p:spTree>
    <p:extLst>
      <p:ext uri="{BB962C8B-B14F-4D97-AF65-F5344CB8AC3E}">
        <p14:creationId xmlns:p14="http://schemas.microsoft.com/office/powerpoint/2010/main" val="2586753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9D11-05BD-92B2-BEAC-72491257331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19AF8DC6-ABE1-D783-93A6-EC8013C3B3B2}"/>
              </a:ext>
            </a:extLst>
          </p:cNvPr>
          <p:cNvSpPr>
            <a:spLocks noGrp="1"/>
          </p:cNvSpPr>
          <p:nvPr>
            <p:ph type="subTitle" idx="1"/>
          </p:nvPr>
        </p:nvSpPr>
        <p:spPr>
          <a:xfrm>
            <a:off x="1601822" y="4887337"/>
            <a:ext cx="9144000" cy="1655762"/>
          </a:xfrm>
        </p:spPr>
        <p:txBody>
          <a:bodyPr>
            <a:normAutofit/>
          </a:bodyPr>
          <a:lstStyle>
            <a:lvl1pPr marL="0" indent="0" algn="ctr">
              <a:buNone/>
              <a:defRPr sz="2800">
                <a:solidFill>
                  <a:schemeClr val="bg1"/>
                </a:solidFill>
                <a:latin typeface="Franklin Gothic Demi" panose="020B07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3458945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22171F-7F37-458B-E310-C64CC24B9571}"/>
              </a:ext>
            </a:extLst>
          </p:cNvPr>
          <p:cNvSpPr/>
          <p:nvPr userDrawn="1"/>
        </p:nvSpPr>
        <p:spPr>
          <a:xfrm>
            <a:off x="0" y="0"/>
            <a:ext cx="12192000" cy="1154096"/>
          </a:xfrm>
          <a:prstGeom prst="rect">
            <a:avLst/>
          </a:prstGeom>
          <a:solidFill>
            <a:srgbClr val="F7A855"/>
          </a:solidFill>
          <a:ln>
            <a:solidFill>
              <a:srgbClr val="F7A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EB3B69C-5102-F7EC-ACA1-B357C88005B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367444F-E134-DF1E-A1B3-041F3CB38036}"/>
              </a:ext>
            </a:extLst>
          </p:cNvPr>
          <p:cNvSpPr>
            <a:spLocks noGrp="1"/>
          </p:cNvSpPr>
          <p:nvPr>
            <p:ph type="body" orient="vert" idx="1"/>
          </p:nvPr>
        </p:nvSpPr>
        <p:spPr>
          <a:xfrm>
            <a:off x="6461760" y="1825625"/>
            <a:ext cx="489204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A3D3E8F7-DFA2-87D3-246E-6EDA78447C5E}"/>
              </a:ext>
            </a:extLst>
          </p:cNvPr>
          <p:cNvSpPr>
            <a:spLocks noGrp="1"/>
          </p:cNvSpPr>
          <p:nvPr>
            <p:ph type="ftr" sz="quarter" idx="11"/>
          </p:nvPr>
        </p:nvSpPr>
        <p:spPr>
          <a:xfrm>
            <a:off x="0" y="6363474"/>
            <a:ext cx="4114800" cy="365125"/>
          </a:xfrm>
          <a:prstGeom prst="rect">
            <a:avLst/>
          </a:prstGeom>
        </p:spPr>
        <p:txBody>
          <a:bodyPr/>
          <a:lstStyle/>
          <a:p>
            <a:r>
              <a:rPr lang="en-GB"/>
              <a:t>POL2017 W2 L2 – Theories &amp; Concepts</a:t>
            </a:r>
            <a:endParaRPr lang="en-GB" dirty="0"/>
          </a:p>
        </p:txBody>
      </p:sp>
      <p:sp>
        <p:nvSpPr>
          <p:cNvPr id="6" name="Slide Number Placeholder 5">
            <a:extLst>
              <a:ext uri="{FF2B5EF4-FFF2-40B4-BE49-F238E27FC236}">
                <a16:creationId xmlns:a16="http://schemas.microsoft.com/office/drawing/2014/main" id="{0084D201-4FE7-45F0-EE4D-E77E00679242}"/>
              </a:ext>
            </a:extLst>
          </p:cNvPr>
          <p:cNvSpPr>
            <a:spLocks noGrp="1"/>
          </p:cNvSpPr>
          <p:nvPr>
            <p:ph type="sldNum" sz="quarter" idx="12"/>
          </p:nvPr>
        </p:nvSpPr>
        <p:spPr>
          <a:xfrm>
            <a:off x="9291536" y="6363474"/>
            <a:ext cx="2743200" cy="365125"/>
          </a:xfrm>
          <a:prstGeom prst="rect">
            <a:avLst/>
          </a:prstGeom>
        </p:spPr>
        <p:txBody>
          <a:bodyPr/>
          <a:lstStyle/>
          <a:p>
            <a:fld id="{372769DB-CAE7-4C85-A9AF-7D4D8DE4CA22}" type="slidenum">
              <a:rPr lang="en-GB" smtClean="0"/>
              <a:t>‹#›</a:t>
            </a:fld>
            <a:endParaRPr lang="en-GB"/>
          </a:p>
        </p:txBody>
      </p:sp>
      <p:sp>
        <p:nvSpPr>
          <p:cNvPr id="7" name="Rectangle 6">
            <a:extLst>
              <a:ext uri="{FF2B5EF4-FFF2-40B4-BE49-F238E27FC236}">
                <a16:creationId xmlns:a16="http://schemas.microsoft.com/office/drawing/2014/main" id="{588B5922-6DD0-09AE-40A9-EC242DC6857E}"/>
              </a:ext>
            </a:extLst>
          </p:cNvPr>
          <p:cNvSpPr/>
          <p:nvPr userDrawn="1"/>
        </p:nvSpPr>
        <p:spPr>
          <a:xfrm>
            <a:off x="2892797" y="2152258"/>
            <a:ext cx="553279" cy="503721"/>
          </a:xfrm>
          <a:prstGeom prst="rect">
            <a:avLst/>
          </a:prstGeom>
          <a:solidFill>
            <a:srgbClr val="F7A8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14B5CBE-ECB8-D850-33FA-52C867A9611F}"/>
              </a:ext>
            </a:extLst>
          </p:cNvPr>
          <p:cNvSpPr/>
          <p:nvPr userDrawn="1"/>
        </p:nvSpPr>
        <p:spPr>
          <a:xfrm>
            <a:off x="2892799" y="2955421"/>
            <a:ext cx="553278" cy="503721"/>
          </a:xfrm>
          <a:prstGeom prst="rect">
            <a:avLst/>
          </a:prstGeom>
          <a:solidFill>
            <a:srgbClr val="FEF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A57FF8C6-A5E1-9C6A-E79E-405B34F814DD}"/>
              </a:ext>
            </a:extLst>
          </p:cNvPr>
          <p:cNvSpPr/>
          <p:nvPr userDrawn="1"/>
        </p:nvSpPr>
        <p:spPr>
          <a:xfrm>
            <a:off x="1827621" y="2955421"/>
            <a:ext cx="553278" cy="502377"/>
          </a:xfrm>
          <a:prstGeom prst="rect">
            <a:avLst/>
          </a:prstGeom>
          <a:solidFill>
            <a:srgbClr val="72B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869F75A-002C-2529-CB1D-D09D74F122F8}"/>
              </a:ext>
            </a:extLst>
          </p:cNvPr>
          <p:cNvSpPr/>
          <p:nvPr userDrawn="1"/>
        </p:nvSpPr>
        <p:spPr>
          <a:xfrm>
            <a:off x="3836982" y="2154668"/>
            <a:ext cx="553277" cy="501311"/>
          </a:xfrm>
          <a:prstGeom prst="rect">
            <a:avLst/>
          </a:prstGeom>
          <a:solidFill>
            <a:srgbClr val="E762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9E80ED7E-B825-169D-5F98-6B2CD58FDAA0}"/>
              </a:ext>
            </a:extLst>
          </p:cNvPr>
          <p:cNvSpPr/>
          <p:nvPr userDrawn="1"/>
        </p:nvSpPr>
        <p:spPr>
          <a:xfrm>
            <a:off x="1827621" y="2137131"/>
            <a:ext cx="553278" cy="502377"/>
          </a:xfrm>
          <a:prstGeom prst="rect">
            <a:avLst/>
          </a:prstGeom>
          <a:solidFill>
            <a:srgbClr val="3767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00DC89A4-D434-533C-A09D-9183CB354F82}"/>
              </a:ext>
            </a:extLst>
          </p:cNvPr>
          <p:cNvSpPr/>
          <p:nvPr userDrawn="1"/>
        </p:nvSpPr>
        <p:spPr>
          <a:xfrm>
            <a:off x="3836982" y="2955421"/>
            <a:ext cx="553278" cy="518784"/>
          </a:xfrm>
          <a:prstGeom prst="rect">
            <a:avLst/>
          </a:prstGeom>
          <a:solidFill>
            <a:srgbClr val="FCE2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653F9D73-E78B-94A1-E5C2-22FA154344C3}"/>
              </a:ext>
            </a:extLst>
          </p:cNvPr>
          <p:cNvSpPr/>
          <p:nvPr userDrawn="1"/>
        </p:nvSpPr>
        <p:spPr>
          <a:xfrm>
            <a:off x="2922271" y="4151748"/>
            <a:ext cx="553279" cy="503721"/>
          </a:xfrm>
          <a:prstGeom prst="rect">
            <a:avLst/>
          </a:prstGeom>
          <a:solidFill>
            <a:srgbClr val="F7A8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05E5E622-FB98-73DB-5586-C0ADCB995613}"/>
              </a:ext>
            </a:extLst>
          </p:cNvPr>
          <p:cNvSpPr/>
          <p:nvPr userDrawn="1"/>
        </p:nvSpPr>
        <p:spPr>
          <a:xfrm>
            <a:off x="2922273" y="4954911"/>
            <a:ext cx="553278" cy="503721"/>
          </a:xfrm>
          <a:prstGeom prst="rect">
            <a:avLst/>
          </a:prstGeom>
          <a:solidFill>
            <a:srgbClr val="E586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FA642DA-A018-C45D-85CD-175791132943}"/>
              </a:ext>
            </a:extLst>
          </p:cNvPr>
          <p:cNvSpPr/>
          <p:nvPr userDrawn="1"/>
        </p:nvSpPr>
        <p:spPr>
          <a:xfrm>
            <a:off x="1857095" y="4954911"/>
            <a:ext cx="553278" cy="502377"/>
          </a:xfrm>
          <a:prstGeom prst="rect">
            <a:avLst/>
          </a:prstGeom>
          <a:solidFill>
            <a:srgbClr val="F2AB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F49973BA-C0E1-9DB6-F14F-F326ED0C8700}"/>
              </a:ext>
            </a:extLst>
          </p:cNvPr>
          <p:cNvSpPr/>
          <p:nvPr userDrawn="1"/>
        </p:nvSpPr>
        <p:spPr>
          <a:xfrm>
            <a:off x="3866456" y="4154158"/>
            <a:ext cx="553277" cy="501311"/>
          </a:xfrm>
          <a:prstGeom prst="rect">
            <a:avLst/>
          </a:prstGeom>
          <a:solidFill>
            <a:srgbClr val="E762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76422483-2999-7D3D-422B-23683B72C1E1}"/>
              </a:ext>
            </a:extLst>
          </p:cNvPr>
          <p:cNvSpPr/>
          <p:nvPr userDrawn="1"/>
        </p:nvSpPr>
        <p:spPr>
          <a:xfrm>
            <a:off x="1857095" y="4136621"/>
            <a:ext cx="553278" cy="502377"/>
          </a:xfrm>
          <a:prstGeom prst="rect">
            <a:avLst/>
          </a:prstGeom>
          <a:solidFill>
            <a:srgbClr val="EBCC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BDA8352-04A8-CA95-2A5A-CBD134AE176C}"/>
              </a:ext>
            </a:extLst>
          </p:cNvPr>
          <p:cNvSpPr/>
          <p:nvPr userDrawn="1"/>
        </p:nvSpPr>
        <p:spPr>
          <a:xfrm>
            <a:off x="3866456" y="4954911"/>
            <a:ext cx="553278" cy="518784"/>
          </a:xfrm>
          <a:prstGeom prst="rect">
            <a:avLst/>
          </a:prstGeom>
          <a:solidFill>
            <a:srgbClr val="01A0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1007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B9C93C-C147-D2FF-6AFC-7E7BE5466F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6217830-FCB5-9878-FF2A-D2CDEE77AC2C}"/>
              </a:ext>
            </a:extLst>
          </p:cNvPr>
          <p:cNvSpPr>
            <a:spLocks noGrp="1"/>
          </p:cNvSpPr>
          <p:nvPr>
            <p:ph type="body" orient="vert" idx="1"/>
          </p:nvPr>
        </p:nvSpPr>
        <p:spPr>
          <a:xfrm>
            <a:off x="3322320" y="365125"/>
            <a:ext cx="525018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22D0C7C-F16C-C08B-4592-407E9C6577DA}"/>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5" name="Footer Placeholder 4">
            <a:extLst>
              <a:ext uri="{FF2B5EF4-FFF2-40B4-BE49-F238E27FC236}">
                <a16:creationId xmlns:a16="http://schemas.microsoft.com/office/drawing/2014/main" id="{BE4DD17E-38FC-A1A4-51ED-35464F773CA6}"/>
              </a:ext>
            </a:extLst>
          </p:cNvPr>
          <p:cNvSpPr>
            <a:spLocks noGrp="1"/>
          </p:cNvSpPr>
          <p:nvPr>
            <p:ph type="ftr" sz="quarter" idx="11"/>
          </p:nvPr>
        </p:nvSpPr>
        <p:spPr>
          <a:xfrm>
            <a:off x="0" y="6363473"/>
            <a:ext cx="4114800" cy="365125"/>
          </a:xfrm>
          <a:prstGeom prst="rect">
            <a:avLst/>
          </a:prstGeom>
        </p:spPr>
        <p:txBody>
          <a:bodyPr/>
          <a:lstStyle/>
          <a:p>
            <a:r>
              <a:rPr lang="en-GB"/>
              <a:t>POL2017 W2 L2 – Theories &amp; Concepts</a:t>
            </a:r>
          </a:p>
        </p:txBody>
      </p:sp>
      <p:sp>
        <p:nvSpPr>
          <p:cNvPr id="6" name="Slide Number Placeholder 5">
            <a:extLst>
              <a:ext uri="{FF2B5EF4-FFF2-40B4-BE49-F238E27FC236}">
                <a16:creationId xmlns:a16="http://schemas.microsoft.com/office/drawing/2014/main" id="{56BC4716-9DDB-6984-A8BE-8D9E1ACA7B34}"/>
              </a:ext>
            </a:extLst>
          </p:cNvPr>
          <p:cNvSpPr>
            <a:spLocks noGrp="1"/>
          </p:cNvSpPr>
          <p:nvPr>
            <p:ph type="sldNum" sz="quarter" idx="12"/>
          </p:nvPr>
        </p:nvSpPr>
        <p:spPr>
          <a:xfrm>
            <a:off x="9291536" y="6363474"/>
            <a:ext cx="2743200" cy="365125"/>
          </a:xfrm>
          <a:prstGeom prst="rect">
            <a:avLst/>
          </a:prstGeom>
        </p:spPr>
        <p:txBody>
          <a:bodyPr/>
          <a:lstStyle/>
          <a:p>
            <a:fld id="{372769DB-CAE7-4C85-A9AF-7D4D8DE4CA22}" type="slidenum">
              <a:rPr lang="en-GB" smtClean="0"/>
              <a:t>‹#›</a:t>
            </a:fld>
            <a:endParaRPr lang="en-GB"/>
          </a:p>
        </p:txBody>
      </p:sp>
      <p:sp>
        <p:nvSpPr>
          <p:cNvPr id="7" name="Rectangle 6">
            <a:extLst>
              <a:ext uri="{FF2B5EF4-FFF2-40B4-BE49-F238E27FC236}">
                <a16:creationId xmlns:a16="http://schemas.microsoft.com/office/drawing/2014/main" id="{F841951A-8D87-4F43-FC6B-A657181FC6FF}"/>
              </a:ext>
            </a:extLst>
          </p:cNvPr>
          <p:cNvSpPr/>
          <p:nvPr userDrawn="1"/>
        </p:nvSpPr>
        <p:spPr>
          <a:xfrm>
            <a:off x="0" y="0"/>
            <a:ext cx="12192000" cy="1154096"/>
          </a:xfrm>
          <a:prstGeom prst="rect">
            <a:avLst/>
          </a:prstGeom>
          <a:solidFill>
            <a:srgbClr val="01A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AC5C020D-E67A-E299-C503-6697E5A42110}"/>
              </a:ext>
            </a:extLst>
          </p:cNvPr>
          <p:cNvSpPr/>
          <p:nvPr userDrawn="1"/>
        </p:nvSpPr>
        <p:spPr>
          <a:xfrm>
            <a:off x="1626737" y="2243698"/>
            <a:ext cx="553279" cy="503721"/>
          </a:xfrm>
          <a:prstGeom prst="rect">
            <a:avLst/>
          </a:prstGeom>
          <a:solidFill>
            <a:srgbClr val="F7A8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0AA7976-0675-37B6-6301-B5E08A25B6EE}"/>
              </a:ext>
            </a:extLst>
          </p:cNvPr>
          <p:cNvSpPr/>
          <p:nvPr userDrawn="1"/>
        </p:nvSpPr>
        <p:spPr>
          <a:xfrm>
            <a:off x="1626739" y="3046861"/>
            <a:ext cx="553278" cy="503721"/>
          </a:xfrm>
          <a:prstGeom prst="rect">
            <a:avLst/>
          </a:prstGeom>
          <a:solidFill>
            <a:srgbClr val="FEF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E80848C-7A3C-EDDF-7749-D9687FA7D534}"/>
              </a:ext>
            </a:extLst>
          </p:cNvPr>
          <p:cNvSpPr/>
          <p:nvPr userDrawn="1"/>
        </p:nvSpPr>
        <p:spPr>
          <a:xfrm>
            <a:off x="561561" y="3046861"/>
            <a:ext cx="553278" cy="502377"/>
          </a:xfrm>
          <a:prstGeom prst="rect">
            <a:avLst/>
          </a:prstGeom>
          <a:solidFill>
            <a:srgbClr val="72B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90161F2-63FE-D7D0-C071-2CB3FADFBD2A}"/>
              </a:ext>
            </a:extLst>
          </p:cNvPr>
          <p:cNvSpPr/>
          <p:nvPr userDrawn="1"/>
        </p:nvSpPr>
        <p:spPr>
          <a:xfrm>
            <a:off x="2570922" y="2246108"/>
            <a:ext cx="553277" cy="501311"/>
          </a:xfrm>
          <a:prstGeom prst="rect">
            <a:avLst/>
          </a:prstGeom>
          <a:solidFill>
            <a:srgbClr val="E762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066C6C8B-7D04-F1DC-88ED-4B4EE5498B39}"/>
              </a:ext>
            </a:extLst>
          </p:cNvPr>
          <p:cNvSpPr/>
          <p:nvPr userDrawn="1"/>
        </p:nvSpPr>
        <p:spPr>
          <a:xfrm>
            <a:off x="561561" y="2228571"/>
            <a:ext cx="553278" cy="502377"/>
          </a:xfrm>
          <a:prstGeom prst="rect">
            <a:avLst/>
          </a:prstGeom>
          <a:solidFill>
            <a:srgbClr val="3767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E9492BF5-494B-4BE4-709D-FB2112364DD6}"/>
              </a:ext>
            </a:extLst>
          </p:cNvPr>
          <p:cNvSpPr/>
          <p:nvPr userDrawn="1"/>
        </p:nvSpPr>
        <p:spPr>
          <a:xfrm>
            <a:off x="2570922" y="3046861"/>
            <a:ext cx="553278" cy="518784"/>
          </a:xfrm>
          <a:prstGeom prst="rect">
            <a:avLst/>
          </a:prstGeom>
          <a:solidFill>
            <a:srgbClr val="FCE2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27DFB5F-12A2-63A9-95E9-BB741AD5BE28}"/>
              </a:ext>
            </a:extLst>
          </p:cNvPr>
          <p:cNvSpPr/>
          <p:nvPr userDrawn="1"/>
        </p:nvSpPr>
        <p:spPr>
          <a:xfrm>
            <a:off x="1656211" y="4243188"/>
            <a:ext cx="553279" cy="503721"/>
          </a:xfrm>
          <a:prstGeom prst="rect">
            <a:avLst/>
          </a:prstGeom>
          <a:solidFill>
            <a:srgbClr val="F7A8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3B5871CD-4399-36A1-3253-4B0BB32C4D3D}"/>
              </a:ext>
            </a:extLst>
          </p:cNvPr>
          <p:cNvSpPr/>
          <p:nvPr userDrawn="1"/>
        </p:nvSpPr>
        <p:spPr>
          <a:xfrm>
            <a:off x="1656213" y="5046351"/>
            <a:ext cx="553278" cy="503721"/>
          </a:xfrm>
          <a:prstGeom prst="rect">
            <a:avLst/>
          </a:prstGeom>
          <a:solidFill>
            <a:srgbClr val="E586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D46D2525-DFE5-C548-4358-DBBB03B838EE}"/>
              </a:ext>
            </a:extLst>
          </p:cNvPr>
          <p:cNvSpPr/>
          <p:nvPr userDrawn="1"/>
        </p:nvSpPr>
        <p:spPr>
          <a:xfrm>
            <a:off x="591035" y="5046351"/>
            <a:ext cx="553278" cy="502377"/>
          </a:xfrm>
          <a:prstGeom prst="rect">
            <a:avLst/>
          </a:prstGeom>
          <a:solidFill>
            <a:srgbClr val="F2AB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E6748769-125E-C9B7-16F9-5C2B1EB7A452}"/>
              </a:ext>
            </a:extLst>
          </p:cNvPr>
          <p:cNvSpPr/>
          <p:nvPr userDrawn="1"/>
        </p:nvSpPr>
        <p:spPr>
          <a:xfrm>
            <a:off x="2600396" y="4245598"/>
            <a:ext cx="553277" cy="501311"/>
          </a:xfrm>
          <a:prstGeom prst="rect">
            <a:avLst/>
          </a:prstGeom>
          <a:solidFill>
            <a:srgbClr val="E762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E3133E4F-DF31-F074-FDA8-6D6D35FFF0B4}"/>
              </a:ext>
            </a:extLst>
          </p:cNvPr>
          <p:cNvSpPr/>
          <p:nvPr userDrawn="1"/>
        </p:nvSpPr>
        <p:spPr>
          <a:xfrm>
            <a:off x="591035" y="4228061"/>
            <a:ext cx="553278" cy="502377"/>
          </a:xfrm>
          <a:prstGeom prst="rect">
            <a:avLst/>
          </a:prstGeom>
          <a:solidFill>
            <a:srgbClr val="EBCC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6DE0CA1-4658-0FB9-A733-3BE9DDB4D172}"/>
              </a:ext>
            </a:extLst>
          </p:cNvPr>
          <p:cNvSpPr/>
          <p:nvPr userDrawn="1"/>
        </p:nvSpPr>
        <p:spPr>
          <a:xfrm>
            <a:off x="2600396" y="5046351"/>
            <a:ext cx="553278" cy="518784"/>
          </a:xfrm>
          <a:prstGeom prst="rect">
            <a:avLst/>
          </a:prstGeom>
          <a:solidFill>
            <a:srgbClr val="01A0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45211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vox Question Bas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C5E4-F653-D1E5-781B-5C80DA9A1FD7}"/>
              </a:ext>
            </a:extLst>
          </p:cNvPr>
          <p:cNvSpPr>
            <a:spLocks noGrp="1"/>
          </p:cNvSpPr>
          <p:nvPr>
            <p:ph type="title"/>
          </p:nvPr>
        </p:nvSpPr>
        <p:spPr/>
        <p:txBody>
          <a:bodyPr/>
          <a:lstStyle/>
          <a:p>
            <a:r>
              <a:rPr lang="en-US"/>
              <a:t>Click to edit Master title style</a:t>
            </a:r>
            <a:endParaRPr lang="en-FI"/>
          </a:p>
        </p:txBody>
      </p:sp>
      <p:sp>
        <p:nvSpPr>
          <p:cNvPr id="3" name="Date Placeholder 2">
            <a:extLst>
              <a:ext uri="{FF2B5EF4-FFF2-40B4-BE49-F238E27FC236}">
                <a16:creationId xmlns:a16="http://schemas.microsoft.com/office/drawing/2014/main" id="{CA4B1EFF-8603-5BC3-A16F-837AA235F13A}"/>
              </a:ext>
            </a:extLst>
          </p:cNvPr>
          <p:cNvSpPr>
            <a:spLocks noGrp="1"/>
          </p:cNvSpPr>
          <p:nvPr>
            <p:ph type="dt" sz="half" idx="10"/>
          </p:nvPr>
        </p:nvSpPr>
        <p:spPr/>
        <p:txBody>
          <a:bodyPr/>
          <a:lstStyle/>
          <a:p>
            <a:endParaRPr lang="en-FI"/>
          </a:p>
        </p:txBody>
      </p:sp>
      <p:sp>
        <p:nvSpPr>
          <p:cNvPr id="4" name="Footer Placeholder 3">
            <a:extLst>
              <a:ext uri="{FF2B5EF4-FFF2-40B4-BE49-F238E27FC236}">
                <a16:creationId xmlns:a16="http://schemas.microsoft.com/office/drawing/2014/main" id="{C1DFCB76-F866-AFF2-45A8-D75DD768A349}"/>
              </a:ext>
            </a:extLst>
          </p:cNvPr>
          <p:cNvSpPr>
            <a:spLocks noGrp="1"/>
          </p:cNvSpPr>
          <p:nvPr>
            <p:ph type="ftr" sz="quarter" idx="11"/>
          </p:nvPr>
        </p:nvSpPr>
        <p:spPr/>
        <p:txBody>
          <a:bodyPr/>
          <a:lstStyle/>
          <a:p>
            <a:r>
              <a:rPr lang="en-FI"/>
              <a:t>POL2017 W2 L2 – Theories &amp; Concepts</a:t>
            </a:r>
          </a:p>
        </p:txBody>
      </p:sp>
      <p:sp>
        <p:nvSpPr>
          <p:cNvPr id="5" name="Slide Number Placeholder 4">
            <a:extLst>
              <a:ext uri="{FF2B5EF4-FFF2-40B4-BE49-F238E27FC236}">
                <a16:creationId xmlns:a16="http://schemas.microsoft.com/office/drawing/2014/main" id="{E8577D54-9E7B-8CA3-C7DA-9BF166CA6240}"/>
              </a:ext>
            </a:extLst>
          </p:cNvPr>
          <p:cNvSpPr>
            <a:spLocks noGrp="1"/>
          </p:cNvSpPr>
          <p:nvPr>
            <p:ph type="sldNum" sz="quarter" idx="12"/>
          </p:nvPr>
        </p:nvSpPr>
        <p:spPr/>
        <p:txBody>
          <a:bodyPr/>
          <a:lstStyle/>
          <a:p>
            <a:fld id="{C4DDFEFA-D601-40AB-9EFD-121C9BFF3B2B}" type="slidenum">
              <a:rPr lang="en-FI" smtClean="0"/>
              <a:t>‹#›</a:t>
            </a:fld>
            <a:endParaRPr lang="en-FI"/>
          </a:p>
        </p:txBody>
      </p:sp>
      <p:sp>
        <p:nvSpPr>
          <p:cNvPr id="7" name="Content Placeholder 6">
            <a:extLst>
              <a:ext uri="{FF2B5EF4-FFF2-40B4-BE49-F238E27FC236}">
                <a16:creationId xmlns:a16="http://schemas.microsoft.com/office/drawing/2014/main" id="{23589107-4708-E9D3-0A18-B23A231F8127}"/>
              </a:ext>
            </a:extLst>
          </p:cNvPr>
          <p:cNvSpPr>
            <a:spLocks noGrp="1"/>
          </p:cNvSpPr>
          <p:nvPr>
            <p:ph sz="quarter" idx="13"/>
          </p:nvPr>
        </p:nvSpPr>
        <p:spPr>
          <a:xfrm>
            <a:off x="838200" y="1798321"/>
            <a:ext cx="10515600" cy="4399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Tree>
    <p:extLst>
      <p:ext uri="{BB962C8B-B14F-4D97-AF65-F5344CB8AC3E}">
        <p14:creationId xmlns:p14="http://schemas.microsoft.com/office/powerpoint/2010/main" val="3018844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46CF2-3EBA-681F-12E2-047B13DC50D3}"/>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55AF9307-5FB6-6290-DF8F-926071B849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3">
            <a:extLst>
              <a:ext uri="{FF2B5EF4-FFF2-40B4-BE49-F238E27FC236}">
                <a16:creationId xmlns:a16="http://schemas.microsoft.com/office/drawing/2014/main" id="{DB4A59CA-8A2F-AD9B-5DDF-633218821F88}"/>
              </a:ext>
            </a:extLst>
          </p:cNvPr>
          <p:cNvSpPr>
            <a:spLocks noGrp="1"/>
          </p:cNvSpPr>
          <p:nvPr>
            <p:ph type="ftr" sz="quarter" idx="11"/>
          </p:nvPr>
        </p:nvSpPr>
        <p:spPr>
          <a:xfrm>
            <a:off x="252918" y="6363474"/>
            <a:ext cx="3861881" cy="365125"/>
          </a:xfrm>
          <a:prstGeom prst="rect">
            <a:avLst/>
          </a:prstGeom>
        </p:spPr>
        <p:txBody>
          <a:bodyPr/>
          <a:lstStyle>
            <a:lvl1pPr algn="l">
              <a:defRPr/>
            </a:lvl1pPr>
          </a:lstStyle>
          <a:p>
            <a:r>
              <a:rPr lang="en-GB"/>
              <a:t>POL2017 W2 L2 – Theories &amp; Concepts</a:t>
            </a:r>
            <a:endParaRPr lang="en-GB" dirty="0"/>
          </a:p>
        </p:txBody>
      </p:sp>
      <p:sp>
        <p:nvSpPr>
          <p:cNvPr id="8" name="Slide Number Placeholder 4">
            <a:extLst>
              <a:ext uri="{FF2B5EF4-FFF2-40B4-BE49-F238E27FC236}">
                <a16:creationId xmlns:a16="http://schemas.microsoft.com/office/drawing/2014/main" id="{A87A51AF-A455-2D0A-339C-664F8D854363}"/>
              </a:ext>
            </a:extLst>
          </p:cNvPr>
          <p:cNvSpPr>
            <a:spLocks noGrp="1"/>
          </p:cNvSpPr>
          <p:nvPr>
            <p:ph type="sldNum" sz="quarter" idx="12"/>
          </p:nvPr>
        </p:nvSpPr>
        <p:spPr>
          <a:xfrm>
            <a:off x="9291536" y="6363474"/>
            <a:ext cx="2576209" cy="365125"/>
          </a:xfrm>
          <a:prstGeom prst="rect">
            <a:avLst/>
          </a:prstGeom>
        </p:spPr>
        <p:txBody>
          <a:bodyPr/>
          <a:lstStyle/>
          <a:p>
            <a:fld id="{372769DB-CAE7-4C85-A9AF-7D4D8DE4CA22}" type="slidenum">
              <a:rPr lang="en-GB" smtClean="0"/>
              <a:t>‹#›</a:t>
            </a:fld>
            <a:endParaRPr lang="en-GB" dirty="0"/>
          </a:p>
        </p:txBody>
      </p:sp>
    </p:spTree>
    <p:extLst>
      <p:ext uri="{BB962C8B-B14F-4D97-AF65-F5344CB8AC3E}">
        <p14:creationId xmlns:p14="http://schemas.microsoft.com/office/powerpoint/2010/main" val="3687587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98B581-4BB0-C834-81E4-E83B8806A139}"/>
              </a:ext>
            </a:extLst>
          </p:cNvPr>
          <p:cNvSpPr/>
          <p:nvPr userDrawn="1"/>
        </p:nvSpPr>
        <p:spPr>
          <a:xfrm>
            <a:off x="0" y="0"/>
            <a:ext cx="12192000" cy="6857999"/>
          </a:xfrm>
          <a:prstGeom prst="rect">
            <a:avLst/>
          </a:prstGeom>
          <a:solidFill>
            <a:srgbClr val="E762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5887F5E-5F3C-BBF6-59D2-5719676BDADB}"/>
              </a:ext>
            </a:extLst>
          </p:cNvPr>
          <p:cNvSpPr>
            <a:spLocks noGrp="1"/>
          </p:cNvSpPr>
          <p:nvPr>
            <p:ph type="title"/>
          </p:nvPr>
        </p:nvSpPr>
        <p:spPr>
          <a:xfrm>
            <a:off x="1050587" y="1692613"/>
            <a:ext cx="9893031" cy="2626469"/>
          </a:xfrm>
        </p:spPr>
        <p:txBody>
          <a:bodyPr anchor="b">
            <a:normAutofit/>
          </a:bodyPr>
          <a:lstStyle>
            <a:lvl1pPr algn="ctr">
              <a:defRPr sz="6600"/>
            </a:lvl1pPr>
          </a:lstStyle>
          <a:p>
            <a:r>
              <a:rPr lang="en-US" dirty="0"/>
              <a:t>Click to edit Master title style</a:t>
            </a:r>
            <a:endParaRPr lang="en-GB" dirty="0"/>
          </a:p>
        </p:txBody>
      </p:sp>
    </p:spTree>
    <p:extLst>
      <p:ext uri="{BB962C8B-B14F-4D97-AF65-F5344CB8AC3E}">
        <p14:creationId xmlns:p14="http://schemas.microsoft.com/office/powerpoint/2010/main" val="3816117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9CC17-3D2F-D715-FA5A-BB4C8CAD3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5CAE4E8-6CDF-2FD9-BF6F-EF2C59AB9E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3">
            <a:extLst>
              <a:ext uri="{FF2B5EF4-FFF2-40B4-BE49-F238E27FC236}">
                <a16:creationId xmlns:a16="http://schemas.microsoft.com/office/drawing/2014/main" id="{9E2D8FD2-D909-4FAE-DA6B-D318B8A2CC9F}"/>
              </a:ext>
            </a:extLst>
          </p:cNvPr>
          <p:cNvSpPr>
            <a:spLocks noGrp="1"/>
          </p:cNvSpPr>
          <p:nvPr>
            <p:ph type="ftr" sz="quarter" idx="11"/>
          </p:nvPr>
        </p:nvSpPr>
        <p:spPr>
          <a:xfrm>
            <a:off x="252918" y="6363474"/>
            <a:ext cx="3861881" cy="365125"/>
          </a:xfrm>
          <a:prstGeom prst="rect">
            <a:avLst/>
          </a:prstGeom>
        </p:spPr>
        <p:txBody>
          <a:bodyPr/>
          <a:lstStyle>
            <a:lvl1pPr algn="l">
              <a:defRPr/>
            </a:lvl1pPr>
          </a:lstStyle>
          <a:p>
            <a:r>
              <a:rPr lang="en-GB"/>
              <a:t>POL2017 W2 L2 – Theories &amp; Concepts</a:t>
            </a:r>
            <a:endParaRPr lang="en-GB" dirty="0"/>
          </a:p>
        </p:txBody>
      </p:sp>
      <p:sp>
        <p:nvSpPr>
          <p:cNvPr id="9" name="Slide Number Placeholder 4">
            <a:extLst>
              <a:ext uri="{FF2B5EF4-FFF2-40B4-BE49-F238E27FC236}">
                <a16:creationId xmlns:a16="http://schemas.microsoft.com/office/drawing/2014/main" id="{9ADC7A76-56B7-AEBA-F17D-ECA744CB75E8}"/>
              </a:ext>
            </a:extLst>
          </p:cNvPr>
          <p:cNvSpPr>
            <a:spLocks noGrp="1"/>
          </p:cNvSpPr>
          <p:nvPr>
            <p:ph type="sldNum" sz="quarter" idx="12"/>
          </p:nvPr>
        </p:nvSpPr>
        <p:spPr>
          <a:xfrm>
            <a:off x="9291536" y="6363474"/>
            <a:ext cx="2576209" cy="365125"/>
          </a:xfrm>
          <a:prstGeom prst="rect">
            <a:avLst/>
          </a:prstGeom>
        </p:spPr>
        <p:txBody>
          <a:bodyPr/>
          <a:lstStyle/>
          <a:p>
            <a:fld id="{372769DB-CAE7-4C85-A9AF-7D4D8DE4CA22}" type="slidenum">
              <a:rPr lang="en-GB" smtClean="0"/>
              <a:t>‹#›</a:t>
            </a:fld>
            <a:endParaRPr lang="en-GB" dirty="0"/>
          </a:p>
        </p:txBody>
      </p:sp>
      <p:sp>
        <p:nvSpPr>
          <p:cNvPr id="5" name="Title 1">
            <a:extLst>
              <a:ext uri="{FF2B5EF4-FFF2-40B4-BE49-F238E27FC236}">
                <a16:creationId xmlns:a16="http://schemas.microsoft.com/office/drawing/2014/main" id="{82C09436-7DF7-BDE9-CF95-052421BA3555}"/>
              </a:ext>
            </a:extLst>
          </p:cNvPr>
          <p:cNvSpPr>
            <a:spLocks noGrp="1"/>
          </p:cNvSpPr>
          <p:nvPr>
            <p:ph type="title"/>
          </p:nvPr>
        </p:nvSpPr>
        <p:spPr>
          <a:xfrm>
            <a:off x="540571" y="193761"/>
            <a:ext cx="11110858" cy="914400"/>
          </a:xfrm>
        </p:spPr>
        <p:txBody>
          <a:bodyPr anchor="b">
            <a:noAutofit/>
          </a:bodyPr>
          <a:lstStyle>
            <a:lvl1pPr>
              <a:defRPr sz="6000"/>
            </a:lvl1pPr>
          </a:lstStyle>
          <a:p>
            <a:r>
              <a:rPr lang="en-US" dirty="0"/>
              <a:t>Click to edit Master title style</a:t>
            </a:r>
            <a:endParaRPr lang="en-GB" dirty="0"/>
          </a:p>
        </p:txBody>
      </p:sp>
    </p:spTree>
    <p:extLst>
      <p:ext uri="{BB962C8B-B14F-4D97-AF65-F5344CB8AC3E}">
        <p14:creationId xmlns:p14="http://schemas.microsoft.com/office/powerpoint/2010/main" val="1384317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652BF6-ACFD-6764-A841-65A0CB3E20CE}"/>
              </a:ext>
            </a:extLst>
          </p:cNvPr>
          <p:cNvSpPr>
            <a:spLocks noGrp="1"/>
          </p:cNvSpPr>
          <p:nvPr>
            <p:ph type="body" idx="1"/>
          </p:nvPr>
        </p:nvSpPr>
        <p:spPr>
          <a:xfrm>
            <a:off x="839788" y="1681163"/>
            <a:ext cx="5157787" cy="823912"/>
          </a:xfrm>
        </p:spPr>
        <p:txBody>
          <a:bodyPr anchor="b">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12B3D76-2A5A-300F-8F0E-8830F95DFC1D}"/>
              </a:ext>
            </a:extLst>
          </p:cNvPr>
          <p:cNvSpPr>
            <a:spLocks noGrp="1"/>
          </p:cNvSpPr>
          <p:nvPr>
            <p:ph sz="half" idx="2"/>
          </p:nvPr>
        </p:nvSpPr>
        <p:spPr>
          <a:xfrm>
            <a:off x="839788" y="2505075"/>
            <a:ext cx="5157787" cy="3684588"/>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1FB145A9-A05F-C1CB-E5C0-02A3BFF9A85B}"/>
              </a:ext>
            </a:extLst>
          </p:cNvPr>
          <p:cNvSpPr>
            <a:spLocks noGrp="1"/>
          </p:cNvSpPr>
          <p:nvPr>
            <p:ph type="body" sz="quarter" idx="3"/>
          </p:nvPr>
        </p:nvSpPr>
        <p:spPr>
          <a:xfrm>
            <a:off x="6172200" y="1681163"/>
            <a:ext cx="5183188" cy="823912"/>
          </a:xfrm>
        </p:spPr>
        <p:txBody>
          <a:bodyPr anchor="b">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25D071D9-E642-31AA-AE3F-69DEF1758E16}"/>
              </a:ext>
            </a:extLst>
          </p:cNvPr>
          <p:cNvSpPr>
            <a:spLocks noGrp="1"/>
          </p:cNvSpPr>
          <p:nvPr>
            <p:ph sz="quarter" idx="4"/>
          </p:nvPr>
        </p:nvSpPr>
        <p:spPr>
          <a:xfrm>
            <a:off x="6172200" y="2505075"/>
            <a:ext cx="5183188" cy="3684588"/>
          </a:xfrm>
        </p:spPr>
        <p:txBody>
          <a:bodyPr>
            <a:normAutofit/>
          </a:bodyPr>
          <a:lstStyle>
            <a:lvl1pPr>
              <a:defRPr sz="3200"/>
            </a:lvl1pPr>
            <a:lvl2pPr>
              <a:defRPr sz="3200"/>
            </a:lvl2pPr>
            <a:lvl3pPr>
              <a:defRPr sz="3200"/>
            </a:lvl3pPr>
            <a:lvl4pPr>
              <a:defRPr sz="3200"/>
            </a:lvl4pPr>
            <a:lvl5pPr>
              <a:defRPr sz="3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Footer Placeholder 3">
            <a:extLst>
              <a:ext uri="{FF2B5EF4-FFF2-40B4-BE49-F238E27FC236}">
                <a16:creationId xmlns:a16="http://schemas.microsoft.com/office/drawing/2014/main" id="{5ABF6DF7-3183-A9DF-C891-522AE460E439}"/>
              </a:ext>
            </a:extLst>
          </p:cNvPr>
          <p:cNvSpPr>
            <a:spLocks noGrp="1"/>
          </p:cNvSpPr>
          <p:nvPr>
            <p:ph type="ftr" sz="quarter" idx="11"/>
          </p:nvPr>
        </p:nvSpPr>
        <p:spPr>
          <a:xfrm>
            <a:off x="252918" y="6363474"/>
            <a:ext cx="3861881" cy="365125"/>
          </a:xfrm>
          <a:prstGeom prst="rect">
            <a:avLst/>
          </a:prstGeom>
        </p:spPr>
        <p:txBody>
          <a:bodyPr/>
          <a:lstStyle>
            <a:lvl1pPr algn="l">
              <a:defRPr/>
            </a:lvl1pPr>
          </a:lstStyle>
          <a:p>
            <a:r>
              <a:rPr lang="en-GB"/>
              <a:t>POL2017 W2 L2 – Theories &amp; Concepts</a:t>
            </a:r>
            <a:endParaRPr lang="en-GB" dirty="0"/>
          </a:p>
        </p:txBody>
      </p:sp>
      <p:sp>
        <p:nvSpPr>
          <p:cNvPr id="11" name="Slide Number Placeholder 4">
            <a:extLst>
              <a:ext uri="{FF2B5EF4-FFF2-40B4-BE49-F238E27FC236}">
                <a16:creationId xmlns:a16="http://schemas.microsoft.com/office/drawing/2014/main" id="{9B3DE170-4110-D1C3-D06E-5D7D884C6C57}"/>
              </a:ext>
            </a:extLst>
          </p:cNvPr>
          <p:cNvSpPr>
            <a:spLocks noGrp="1"/>
          </p:cNvSpPr>
          <p:nvPr>
            <p:ph type="sldNum" sz="quarter" idx="12"/>
          </p:nvPr>
        </p:nvSpPr>
        <p:spPr>
          <a:xfrm>
            <a:off x="9291536" y="6363474"/>
            <a:ext cx="2576209" cy="365125"/>
          </a:xfrm>
          <a:prstGeom prst="rect">
            <a:avLst/>
          </a:prstGeom>
        </p:spPr>
        <p:txBody>
          <a:bodyPr/>
          <a:lstStyle/>
          <a:p>
            <a:fld id="{372769DB-CAE7-4C85-A9AF-7D4D8DE4CA22}" type="slidenum">
              <a:rPr lang="en-GB" smtClean="0"/>
              <a:t>‹#›</a:t>
            </a:fld>
            <a:endParaRPr lang="en-GB" dirty="0"/>
          </a:p>
        </p:txBody>
      </p:sp>
      <p:sp>
        <p:nvSpPr>
          <p:cNvPr id="7" name="Title 1">
            <a:extLst>
              <a:ext uri="{FF2B5EF4-FFF2-40B4-BE49-F238E27FC236}">
                <a16:creationId xmlns:a16="http://schemas.microsoft.com/office/drawing/2014/main" id="{22E5BA71-C08F-1D0F-0F81-B9192A0C0D28}"/>
              </a:ext>
            </a:extLst>
          </p:cNvPr>
          <p:cNvSpPr>
            <a:spLocks noGrp="1"/>
          </p:cNvSpPr>
          <p:nvPr>
            <p:ph type="title"/>
          </p:nvPr>
        </p:nvSpPr>
        <p:spPr>
          <a:xfrm>
            <a:off x="540571" y="193761"/>
            <a:ext cx="11110858" cy="914400"/>
          </a:xfrm>
        </p:spPr>
        <p:txBody>
          <a:bodyPr anchor="b">
            <a:noAutofit/>
          </a:bodyPr>
          <a:lstStyle>
            <a:lvl1pPr>
              <a:defRPr sz="6000"/>
            </a:lvl1pPr>
          </a:lstStyle>
          <a:p>
            <a:r>
              <a:rPr lang="en-US" dirty="0"/>
              <a:t>Click to edit Master title style</a:t>
            </a:r>
            <a:endParaRPr lang="en-GB" dirty="0"/>
          </a:p>
        </p:txBody>
      </p:sp>
    </p:spTree>
    <p:extLst>
      <p:ext uri="{BB962C8B-B14F-4D97-AF65-F5344CB8AC3E}">
        <p14:creationId xmlns:p14="http://schemas.microsoft.com/office/powerpoint/2010/main" val="436717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59C097-32A5-A687-E53B-70511CAF290F}"/>
              </a:ext>
            </a:extLst>
          </p:cNvPr>
          <p:cNvSpPr>
            <a:spLocks noGrp="1"/>
          </p:cNvSpPr>
          <p:nvPr>
            <p:ph type="ftr" sz="quarter" idx="11"/>
          </p:nvPr>
        </p:nvSpPr>
        <p:spPr>
          <a:xfrm>
            <a:off x="252918" y="6363474"/>
            <a:ext cx="3861881" cy="365125"/>
          </a:xfrm>
          <a:prstGeom prst="rect">
            <a:avLst/>
          </a:prstGeom>
        </p:spPr>
        <p:txBody>
          <a:bodyPr/>
          <a:lstStyle>
            <a:lvl1pPr algn="l">
              <a:defRPr/>
            </a:lvl1pPr>
          </a:lstStyle>
          <a:p>
            <a:r>
              <a:rPr lang="en-GB"/>
              <a:t>POL2017 W2 L2 – Theories &amp; Concepts</a:t>
            </a:r>
            <a:endParaRPr lang="en-GB" dirty="0"/>
          </a:p>
        </p:txBody>
      </p:sp>
      <p:sp>
        <p:nvSpPr>
          <p:cNvPr id="5" name="Slide Number Placeholder 4">
            <a:extLst>
              <a:ext uri="{FF2B5EF4-FFF2-40B4-BE49-F238E27FC236}">
                <a16:creationId xmlns:a16="http://schemas.microsoft.com/office/drawing/2014/main" id="{5F39E005-ECD2-D8B0-F2A6-7FF12C769CCB}"/>
              </a:ext>
            </a:extLst>
          </p:cNvPr>
          <p:cNvSpPr>
            <a:spLocks noGrp="1"/>
          </p:cNvSpPr>
          <p:nvPr>
            <p:ph type="sldNum" sz="quarter" idx="12"/>
          </p:nvPr>
        </p:nvSpPr>
        <p:spPr>
          <a:xfrm>
            <a:off x="9291536" y="6363474"/>
            <a:ext cx="2576209" cy="365125"/>
          </a:xfrm>
          <a:prstGeom prst="rect">
            <a:avLst/>
          </a:prstGeom>
        </p:spPr>
        <p:txBody>
          <a:bodyPr/>
          <a:lstStyle/>
          <a:p>
            <a:fld id="{372769DB-CAE7-4C85-A9AF-7D4D8DE4CA22}" type="slidenum">
              <a:rPr lang="en-GB" smtClean="0"/>
              <a:t>‹#›</a:t>
            </a:fld>
            <a:endParaRPr lang="en-GB" dirty="0"/>
          </a:p>
        </p:txBody>
      </p:sp>
      <p:sp>
        <p:nvSpPr>
          <p:cNvPr id="3" name="Title 1">
            <a:extLst>
              <a:ext uri="{FF2B5EF4-FFF2-40B4-BE49-F238E27FC236}">
                <a16:creationId xmlns:a16="http://schemas.microsoft.com/office/drawing/2014/main" id="{F92392D4-0138-ECBD-532E-276BBF1ADD4F}"/>
              </a:ext>
            </a:extLst>
          </p:cNvPr>
          <p:cNvSpPr>
            <a:spLocks noGrp="1"/>
          </p:cNvSpPr>
          <p:nvPr>
            <p:ph type="title"/>
          </p:nvPr>
        </p:nvSpPr>
        <p:spPr>
          <a:xfrm>
            <a:off x="540571" y="193761"/>
            <a:ext cx="11110858" cy="914400"/>
          </a:xfrm>
        </p:spPr>
        <p:txBody>
          <a:bodyPr anchor="b">
            <a:noAutofit/>
          </a:bodyPr>
          <a:lstStyle>
            <a:lvl1pPr>
              <a:defRPr sz="6000"/>
            </a:lvl1pPr>
          </a:lstStyle>
          <a:p>
            <a:r>
              <a:rPr lang="en-US" dirty="0"/>
              <a:t>Click to edit Master title style</a:t>
            </a:r>
            <a:endParaRPr lang="en-GB" dirty="0"/>
          </a:p>
        </p:txBody>
      </p:sp>
    </p:spTree>
    <p:extLst>
      <p:ext uri="{BB962C8B-B14F-4D97-AF65-F5344CB8AC3E}">
        <p14:creationId xmlns:p14="http://schemas.microsoft.com/office/powerpoint/2010/main" val="3481153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12EB5B-91EF-4908-4A2A-172B36FE1DF3}"/>
              </a:ext>
            </a:extLst>
          </p:cNvPr>
          <p:cNvSpPr/>
          <p:nvPr userDrawn="1"/>
        </p:nvSpPr>
        <p:spPr>
          <a:xfrm>
            <a:off x="0" y="0"/>
            <a:ext cx="12192000" cy="6857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B6E87AB-CAA0-4BDE-E584-6A2A21EB30BE}"/>
              </a:ext>
            </a:extLst>
          </p:cNvPr>
          <p:cNvSpPr>
            <a:spLocks noGrp="1"/>
          </p:cNvSpPr>
          <p:nvPr>
            <p:ph type="sldNum" sz="quarter" idx="12"/>
          </p:nvPr>
        </p:nvSpPr>
        <p:spPr>
          <a:xfrm>
            <a:off x="9028889" y="6356349"/>
            <a:ext cx="2743200" cy="365125"/>
          </a:xfrm>
          <a:prstGeom prst="rect">
            <a:avLst/>
          </a:prstGeom>
        </p:spPr>
        <p:txBody>
          <a:bodyPr/>
          <a:lstStyle/>
          <a:p>
            <a:fld id="{372769DB-CAE7-4C85-A9AF-7D4D8DE4CA22}" type="slidenum">
              <a:rPr lang="en-GB" smtClean="0"/>
              <a:t>‹#›</a:t>
            </a:fld>
            <a:endParaRPr lang="en-GB" dirty="0"/>
          </a:p>
        </p:txBody>
      </p:sp>
    </p:spTree>
    <p:extLst>
      <p:ext uri="{BB962C8B-B14F-4D97-AF65-F5344CB8AC3E}">
        <p14:creationId xmlns:p14="http://schemas.microsoft.com/office/powerpoint/2010/main" val="193971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3A148E-F221-49F5-8FAD-8F9979F79DB1}"/>
              </a:ext>
            </a:extLst>
          </p:cNvPr>
          <p:cNvSpPr>
            <a:spLocks noGrp="1"/>
          </p:cNvSpPr>
          <p:nvPr>
            <p:ph idx="1"/>
          </p:nvPr>
        </p:nvSpPr>
        <p:spPr>
          <a:xfrm>
            <a:off x="5000017" y="1489848"/>
            <a:ext cx="6491558" cy="4873625"/>
          </a:xfrm>
        </p:spPr>
        <p:txBody>
          <a:bodyPr>
            <a:normAutofit/>
          </a:bodyPr>
          <a:lstStyle>
            <a:lvl1pPr>
              <a:defRPr sz="3200"/>
            </a:lvl1pPr>
            <a:lvl2pPr>
              <a:defRPr sz="3200"/>
            </a:lvl2pPr>
            <a:lvl3pPr>
              <a:defRPr sz="3200"/>
            </a:lvl3pPr>
            <a:lvl4pPr>
              <a:defRPr sz="3200"/>
            </a:lvl4pPr>
            <a:lvl5pPr>
              <a:defRPr sz="32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EBFCA531-6799-0A7D-BB52-DE792E83A6A2}"/>
              </a:ext>
            </a:extLst>
          </p:cNvPr>
          <p:cNvSpPr>
            <a:spLocks noGrp="1"/>
          </p:cNvSpPr>
          <p:nvPr>
            <p:ph type="body" sz="half" idx="2"/>
          </p:nvPr>
        </p:nvSpPr>
        <p:spPr>
          <a:xfrm>
            <a:off x="839788" y="2057400"/>
            <a:ext cx="3932237" cy="38115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855C95B6-27F8-3A53-C994-DD92E5F860BD}"/>
              </a:ext>
            </a:extLst>
          </p:cNvPr>
          <p:cNvSpPr>
            <a:spLocks noGrp="1"/>
          </p:cNvSpPr>
          <p:nvPr>
            <p:ph type="ftr" sz="quarter" idx="11"/>
          </p:nvPr>
        </p:nvSpPr>
        <p:spPr>
          <a:xfrm>
            <a:off x="0" y="6363474"/>
            <a:ext cx="4114800" cy="365125"/>
          </a:xfrm>
          <a:prstGeom prst="rect">
            <a:avLst/>
          </a:prstGeom>
        </p:spPr>
        <p:txBody>
          <a:bodyPr/>
          <a:lstStyle/>
          <a:p>
            <a:r>
              <a:rPr lang="en-GB"/>
              <a:t>POL2017 W2 L2 – Theories &amp; Concepts</a:t>
            </a:r>
            <a:endParaRPr lang="en-GB" dirty="0"/>
          </a:p>
        </p:txBody>
      </p:sp>
      <p:sp>
        <p:nvSpPr>
          <p:cNvPr id="7" name="Slide Number Placeholder 6">
            <a:extLst>
              <a:ext uri="{FF2B5EF4-FFF2-40B4-BE49-F238E27FC236}">
                <a16:creationId xmlns:a16="http://schemas.microsoft.com/office/drawing/2014/main" id="{02493E98-5D4C-EB9B-5697-C0ED4B9F262C}"/>
              </a:ext>
            </a:extLst>
          </p:cNvPr>
          <p:cNvSpPr>
            <a:spLocks noGrp="1"/>
          </p:cNvSpPr>
          <p:nvPr>
            <p:ph type="sldNum" sz="quarter" idx="12"/>
          </p:nvPr>
        </p:nvSpPr>
        <p:spPr>
          <a:xfrm>
            <a:off x="9291536" y="6363474"/>
            <a:ext cx="2743200" cy="365125"/>
          </a:xfrm>
          <a:prstGeom prst="rect">
            <a:avLst/>
          </a:prstGeom>
        </p:spPr>
        <p:txBody>
          <a:bodyPr/>
          <a:lstStyle/>
          <a:p>
            <a:fld id="{372769DB-CAE7-4C85-A9AF-7D4D8DE4CA22}" type="slidenum">
              <a:rPr lang="en-GB" smtClean="0"/>
              <a:t>‹#›</a:t>
            </a:fld>
            <a:endParaRPr lang="en-GB"/>
          </a:p>
        </p:txBody>
      </p:sp>
      <p:sp>
        <p:nvSpPr>
          <p:cNvPr id="5" name="Title 1">
            <a:extLst>
              <a:ext uri="{FF2B5EF4-FFF2-40B4-BE49-F238E27FC236}">
                <a16:creationId xmlns:a16="http://schemas.microsoft.com/office/drawing/2014/main" id="{ACC033A0-C9EA-ED54-3B72-4192C4F04538}"/>
              </a:ext>
            </a:extLst>
          </p:cNvPr>
          <p:cNvSpPr>
            <a:spLocks noGrp="1"/>
          </p:cNvSpPr>
          <p:nvPr>
            <p:ph type="title"/>
          </p:nvPr>
        </p:nvSpPr>
        <p:spPr>
          <a:xfrm>
            <a:off x="540571" y="193761"/>
            <a:ext cx="11110858" cy="914400"/>
          </a:xfrm>
        </p:spPr>
        <p:txBody>
          <a:bodyPr anchor="b">
            <a:noAutofit/>
          </a:bodyPr>
          <a:lstStyle>
            <a:lvl1pPr>
              <a:defRPr sz="6000"/>
            </a:lvl1pPr>
          </a:lstStyle>
          <a:p>
            <a:r>
              <a:rPr lang="en-US" dirty="0"/>
              <a:t>Click to edit Master title style</a:t>
            </a:r>
            <a:endParaRPr lang="en-GB" dirty="0"/>
          </a:p>
        </p:txBody>
      </p:sp>
    </p:spTree>
    <p:extLst>
      <p:ext uri="{BB962C8B-B14F-4D97-AF65-F5344CB8AC3E}">
        <p14:creationId xmlns:p14="http://schemas.microsoft.com/office/powerpoint/2010/main" val="645693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FDEE3-635D-CB9C-9911-5F287B56C8B8}"/>
              </a:ext>
            </a:extLst>
          </p:cNvPr>
          <p:cNvSpPr>
            <a:spLocks noGrp="1"/>
          </p:cNvSpPr>
          <p:nvPr>
            <p:ph type="title"/>
          </p:nvPr>
        </p:nvSpPr>
        <p:spPr>
          <a:xfrm>
            <a:off x="540571" y="193761"/>
            <a:ext cx="11110858" cy="914400"/>
          </a:xfrm>
        </p:spPr>
        <p:txBody>
          <a:bodyPr anchor="b">
            <a:noAutofit/>
          </a:bodyPr>
          <a:lstStyle>
            <a:lvl1pPr>
              <a:defRPr sz="6000"/>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287404D5-B2D3-F6C7-A964-A19846114627}"/>
              </a:ext>
            </a:extLst>
          </p:cNvPr>
          <p:cNvSpPr>
            <a:spLocks noGrp="1"/>
          </p:cNvSpPr>
          <p:nvPr>
            <p:ph type="pic" idx="1"/>
          </p:nvPr>
        </p:nvSpPr>
        <p:spPr>
          <a:xfrm>
            <a:off x="4309353" y="1352145"/>
            <a:ext cx="7402749" cy="50042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BC72E5A9-E23F-5DEE-AF48-F3FF759A3395}"/>
              </a:ext>
            </a:extLst>
          </p:cNvPr>
          <p:cNvSpPr>
            <a:spLocks noGrp="1"/>
          </p:cNvSpPr>
          <p:nvPr>
            <p:ph type="body" sz="half" idx="2"/>
          </p:nvPr>
        </p:nvSpPr>
        <p:spPr>
          <a:xfrm>
            <a:off x="242887" y="1916349"/>
            <a:ext cx="3871913" cy="3959156"/>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0A564931-9660-71DE-C324-782959E138C0}"/>
              </a:ext>
            </a:extLst>
          </p:cNvPr>
          <p:cNvSpPr>
            <a:spLocks noGrp="1"/>
          </p:cNvSpPr>
          <p:nvPr>
            <p:ph type="ftr" sz="quarter" idx="11"/>
          </p:nvPr>
        </p:nvSpPr>
        <p:spPr>
          <a:xfrm>
            <a:off x="0" y="6363473"/>
            <a:ext cx="4114800" cy="365125"/>
          </a:xfrm>
          <a:prstGeom prst="rect">
            <a:avLst/>
          </a:prstGeom>
        </p:spPr>
        <p:txBody>
          <a:bodyPr/>
          <a:lstStyle/>
          <a:p>
            <a:r>
              <a:rPr lang="en-GB"/>
              <a:t>POL2017 W2 L2 – Theories &amp; Concepts</a:t>
            </a:r>
            <a:endParaRPr lang="en-GB" dirty="0"/>
          </a:p>
        </p:txBody>
      </p:sp>
      <p:sp>
        <p:nvSpPr>
          <p:cNvPr id="7" name="Slide Number Placeholder 6">
            <a:extLst>
              <a:ext uri="{FF2B5EF4-FFF2-40B4-BE49-F238E27FC236}">
                <a16:creationId xmlns:a16="http://schemas.microsoft.com/office/drawing/2014/main" id="{0974101F-C579-3FA8-15A9-1156DC1C4485}"/>
              </a:ext>
            </a:extLst>
          </p:cNvPr>
          <p:cNvSpPr>
            <a:spLocks noGrp="1"/>
          </p:cNvSpPr>
          <p:nvPr>
            <p:ph type="sldNum" sz="quarter" idx="12"/>
          </p:nvPr>
        </p:nvSpPr>
        <p:spPr>
          <a:xfrm>
            <a:off x="9291536" y="6363474"/>
            <a:ext cx="2743200" cy="365125"/>
          </a:xfrm>
          <a:prstGeom prst="rect">
            <a:avLst/>
          </a:prstGeom>
        </p:spPr>
        <p:txBody>
          <a:bodyPr/>
          <a:lstStyle/>
          <a:p>
            <a:fld id="{372769DB-CAE7-4C85-A9AF-7D4D8DE4CA22}" type="slidenum">
              <a:rPr lang="en-GB" smtClean="0"/>
              <a:t>‹#›</a:t>
            </a:fld>
            <a:endParaRPr lang="en-GB"/>
          </a:p>
        </p:txBody>
      </p:sp>
    </p:spTree>
    <p:extLst>
      <p:ext uri="{BB962C8B-B14F-4D97-AF65-F5344CB8AC3E}">
        <p14:creationId xmlns:p14="http://schemas.microsoft.com/office/powerpoint/2010/main" val="2516025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5E911-D491-9FF0-A994-C6B793C0EB5E}"/>
              </a:ext>
            </a:extLst>
          </p:cNvPr>
          <p:cNvSpPr/>
          <p:nvPr userDrawn="1"/>
        </p:nvSpPr>
        <p:spPr>
          <a:xfrm>
            <a:off x="0" y="0"/>
            <a:ext cx="12192000" cy="1154097"/>
          </a:xfrm>
          <a:prstGeom prst="rect">
            <a:avLst/>
          </a:prstGeom>
          <a:solidFill>
            <a:srgbClr val="0070C0"/>
          </a:solidFill>
          <a:ln>
            <a:solidFill>
              <a:srgbClr val="3767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120A8125-450B-C759-EE28-E4766E4DADFD}"/>
              </a:ext>
            </a:extLst>
          </p:cNvPr>
          <p:cNvSpPr>
            <a:spLocks noGrp="1"/>
          </p:cNvSpPr>
          <p:nvPr>
            <p:ph type="title"/>
          </p:nvPr>
        </p:nvSpPr>
        <p:spPr>
          <a:xfrm>
            <a:off x="506027" y="93257"/>
            <a:ext cx="11685973" cy="1154096"/>
          </a:xfrm>
          <a:prstGeom prst="rect">
            <a:avLst/>
          </a:prstGeom>
          <a:noFill/>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5F57A63-E583-0606-820E-D2535190E3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Footer Placeholder 3">
            <a:extLst>
              <a:ext uri="{FF2B5EF4-FFF2-40B4-BE49-F238E27FC236}">
                <a16:creationId xmlns:a16="http://schemas.microsoft.com/office/drawing/2014/main" id="{A76EF038-572C-E3A7-507B-C8F667377E7D}"/>
              </a:ext>
            </a:extLst>
          </p:cNvPr>
          <p:cNvSpPr>
            <a:spLocks noGrp="1"/>
          </p:cNvSpPr>
          <p:nvPr>
            <p:ph type="ftr" sz="quarter" idx="3"/>
          </p:nvPr>
        </p:nvSpPr>
        <p:spPr>
          <a:xfrm>
            <a:off x="252918" y="6363474"/>
            <a:ext cx="3861881" cy="365125"/>
          </a:xfrm>
          <a:prstGeom prst="rect">
            <a:avLst/>
          </a:prstGeom>
        </p:spPr>
        <p:txBody>
          <a:bodyPr/>
          <a:lstStyle>
            <a:lvl1pPr algn="l">
              <a:defRPr sz="1400">
                <a:latin typeface="Gill Sans MT" panose="020B0502020104020203" pitchFamily="34" charset="0"/>
              </a:defRPr>
            </a:lvl1pPr>
          </a:lstStyle>
          <a:p>
            <a:r>
              <a:rPr lang="en-GB"/>
              <a:t>POL2017 W2 L2 – Theories &amp; Concepts</a:t>
            </a:r>
            <a:endParaRPr lang="en-GB" dirty="0"/>
          </a:p>
        </p:txBody>
      </p:sp>
      <p:sp>
        <p:nvSpPr>
          <p:cNvPr id="10" name="Slide Number Placeholder 4">
            <a:extLst>
              <a:ext uri="{FF2B5EF4-FFF2-40B4-BE49-F238E27FC236}">
                <a16:creationId xmlns:a16="http://schemas.microsoft.com/office/drawing/2014/main" id="{422A7349-2727-7A03-4940-F40F76DE81F9}"/>
              </a:ext>
            </a:extLst>
          </p:cNvPr>
          <p:cNvSpPr>
            <a:spLocks noGrp="1"/>
          </p:cNvSpPr>
          <p:nvPr>
            <p:ph type="sldNum" sz="quarter" idx="4"/>
          </p:nvPr>
        </p:nvSpPr>
        <p:spPr>
          <a:xfrm>
            <a:off x="9291536" y="6363474"/>
            <a:ext cx="2576209" cy="365125"/>
          </a:xfrm>
          <a:prstGeom prst="rect">
            <a:avLst/>
          </a:prstGeom>
        </p:spPr>
        <p:txBody>
          <a:bodyPr/>
          <a:lstStyle>
            <a:lvl1pPr algn="r">
              <a:defRPr sz="1400">
                <a:latin typeface="Gill Sans MT" panose="020B0502020104020203" pitchFamily="34" charset="0"/>
              </a:defRPr>
            </a:lvl1pPr>
          </a:lstStyle>
          <a:p>
            <a:fld id="{372769DB-CAE7-4C85-A9AF-7D4D8DE4CA22}" type="slidenum">
              <a:rPr lang="en-GB" smtClean="0"/>
              <a:pPr/>
              <a:t>‹#›</a:t>
            </a:fld>
            <a:endParaRPr lang="en-GB" dirty="0"/>
          </a:p>
        </p:txBody>
      </p:sp>
    </p:spTree>
    <p:extLst>
      <p:ext uri="{BB962C8B-B14F-4D97-AF65-F5344CB8AC3E}">
        <p14:creationId xmlns:p14="http://schemas.microsoft.com/office/powerpoint/2010/main" val="145437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6000" kern="1200">
          <a:solidFill>
            <a:schemeClr val="bg1"/>
          </a:solidFill>
          <a:latin typeface="Franklin Gothic Demi" panose="020B07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forbes.com/sites/siladityaray/2026/01/07/why-polymarket-is-not-paying-bets-on-the-us-invading-venezuela/?utm_campaign=forbes&amp;utm_medium=social&amp;utm_source=bluesky" TargetMode="External"/><Relationship Id="rId1" Type="http://schemas.openxmlformats.org/officeDocument/2006/relationships/slideLayout" Target="../slideLayouts/slideLayout7.xml"/><Relationship Id="rId4" Type="http://schemas.openxmlformats.org/officeDocument/2006/relationships/hyperlink" Target="https://polymarket.com/event/us-x-venezuela-military-engagement-b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aylordotorg.github.io/text_principles-of-sociological-inquiry-qualitative-and-quantitative-methods/s05-linking-methods-with-theory.html" TargetMode="External"/><Relationship Id="rId2" Type="http://schemas.openxmlformats.org/officeDocument/2006/relationships/hyperlink" Target="https://methods.sagepub.com/video/how-to-formulate-effective-research-questions"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s://doi.org/10.1017/S000712340999038X"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993F3-E80D-4684-85BC-E4E24E79F73A}"/>
              </a:ext>
            </a:extLst>
          </p:cNvPr>
          <p:cNvSpPr>
            <a:spLocks noGrp="1"/>
          </p:cNvSpPr>
          <p:nvPr>
            <p:ph type="ctrTitle"/>
          </p:nvPr>
        </p:nvSpPr>
        <p:spPr/>
        <p:txBody>
          <a:bodyPr/>
          <a:lstStyle/>
          <a:p>
            <a:r>
              <a:rPr lang="en-GB" dirty="0"/>
              <a:t>Theories and Concepts</a:t>
            </a:r>
          </a:p>
        </p:txBody>
      </p:sp>
      <p:sp>
        <p:nvSpPr>
          <p:cNvPr id="3" name="Subtitle 2">
            <a:extLst>
              <a:ext uri="{FF2B5EF4-FFF2-40B4-BE49-F238E27FC236}">
                <a16:creationId xmlns:a16="http://schemas.microsoft.com/office/drawing/2014/main" id="{8E363FEF-E855-8DC3-5C0C-1B3D78422314}"/>
              </a:ext>
            </a:extLst>
          </p:cNvPr>
          <p:cNvSpPr>
            <a:spLocks noGrp="1"/>
          </p:cNvSpPr>
          <p:nvPr>
            <p:ph type="subTitle" idx="1"/>
          </p:nvPr>
        </p:nvSpPr>
        <p:spPr/>
        <p:txBody>
          <a:bodyPr/>
          <a:lstStyle/>
          <a:p>
            <a:r>
              <a:rPr lang="en-GB" dirty="0"/>
              <a:t>Week 2  Lecture II</a:t>
            </a:r>
          </a:p>
          <a:p>
            <a:r>
              <a:rPr lang="en-GB" dirty="0"/>
              <a:t>Becoming a Political Researcher (POL2017)</a:t>
            </a:r>
          </a:p>
        </p:txBody>
      </p:sp>
    </p:spTree>
    <p:extLst>
      <p:ext uri="{BB962C8B-B14F-4D97-AF65-F5344CB8AC3E}">
        <p14:creationId xmlns:p14="http://schemas.microsoft.com/office/powerpoint/2010/main" val="2897853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60242-914E-4182-8742-F705F5977F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151FF3-11E9-1142-2D65-CA57E4601370}"/>
              </a:ext>
            </a:extLst>
          </p:cNvPr>
          <p:cNvSpPr>
            <a:spLocks noGrp="1"/>
          </p:cNvSpPr>
          <p:nvPr>
            <p:ph type="title"/>
          </p:nvPr>
        </p:nvSpPr>
        <p:spPr/>
        <p:txBody>
          <a:bodyPr/>
          <a:lstStyle/>
          <a:p>
            <a:r>
              <a:rPr lang="en-GB" dirty="0"/>
              <a:t>The role of theory in research</a:t>
            </a:r>
          </a:p>
        </p:txBody>
      </p:sp>
      <p:sp>
        <p:nvSpPr>
          <p:cNvPr id="5" name="Slide Number Placeholder 4">
            <a:extLst>
              <a:ext uri="{FF2B5EF4-FFF2-40B4-BE49-F238E27FC236}">
                <a16:creationId xmlns:a16="http://schemas.microsoft.com/office/drawing/2014/main" id="{73DC8FA1-9ED5-B3F5-993C-FB697629C99D}"/>
              </a:ext>
            </a:extLst>
          </p:cNvPr>
          <p:cNvSpPr>
            <a:spLocks noGrp="1"/>
          </p:cNvSpPr>
          <p:nvPr>
            <p:ph type="sldNum" sz="quarter" idx="12"/>
          </p:nvPr>
        </p:nvSpPr>
        <p:spPr/>
        <p:txBody>
          <a:bodyPr/>
          <a:lstStyle/>
          <a:p>
            <a:fld id="{372769DB-CAE7-4C85-A9AF-7D4D8DE4CA22}" type="slidenum">
              <a:rPr lang="en-GB" smtClean="0"/>
              <a:t>10</a:t>
            </a:fld>
            <a:endParaRPr lang="en-GB" dirty="0"/>
          </a:p>
        </p:txBody>
      </p:sp>
      <p:sp>
        <p:nvSpPr>
          <p:cNvPr id="6" name="Content Placeholder 2">
            <a:extLst>
              <a:ext uri="{FF2B5EF4-FFF2-40B4-BE49-F238E27FC236}">
                <a16:creationId xmlns:a16="http://schemas.microsoft.com/office/drawing/2014/main" id="{5AE8BA52-4EDC-6181-8D83-5DDF7F2661E4}"/>
              </a:ext>
            </a:extLst>
          </p:cNvPr>
          <p:cNvSpPr txBox="1">
            <a:spLocks/>
          </p:cNvSpPr>
          <p:nvPr/>
        </p:nvSpPr>
        <p:spPr>
          <a:xfrm>
            <a:off x="457250" y="1768389"/>
            <a:ext cx="10857191" cy="42971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Theories can offer potential answers to our research questions</a:t>
            </a:r>
          </a:p>
          <a:p>
            <a:endParaRPr lang="en-US" dirty="0"/>
          </a:p>
          <a:p>
            <a:r>
              <a:rPr lang="en-US" dirty="0"/>
              <a:t>Research can be used for:</a:t>
            </a:r>
          </a:p>
          <a:p>
            <a:pPr marL="457200" lvl="1" indent="0">
              <a:buNone/>
            </a:pPr>
            <a:r>
              <a:rPr lang="en-US" dirty="0"/>
              <a:t>-theory testing </a:t>
            </a:r>
          </a:p>
          <a:p>
            <a:pPr marL="457200" lvl="1" indent="0">
              <a:buNone/>
            </a:pPr>
            <a:r>
              <a:rPr lang="en-US" dirty="0"/>
              <a:t>-theory building</a:t>
            </a:r>
          </a:p>
          <a:p>
            <a:pPr marL="457200" lvl="1" indent="0">
              <a:buNone/>
            </a:pPr>
            <a:endParaRPr lang="en-US" dirty="0"/>
          </a:p>
          <a:p>
            <a:r>
              <a:rPr lang="en-US" dirty="0"/>
              <a:t>Linking relevant concepts</a:t>
            </a:r>
          </a:p>
        </p:txBody>
      </p:sp>
    </p:spTree>
    <p:extLst>
      <p:ext uri="{BB962C8B-B14F-4D97-AF65-F5344CB8AC3E}">
        <p14:creationId xmlns:p14="http://schemas.microsoft.com/office/powerpoint/2010/main" val="263555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5F9B5-03FE-BF69-A1A2-F3A6B6815D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341C65-DECB-A40A-19A3-EB69C107C618}"/>
              </a:ext>
            </a:extLst>
          </p:cNvPr>
          <p:cNvSpPr>
            <a:spLocks noGrp="1"/>
          </p:cNvSpPr>
          <p:nvPr>
            <p:ph type="title"/>
          </p:nvPr>
        </p:nvSpPr>
        <p:spPr/>
        <p:txBody>
          <a:bodyPr/>
          <a:lstStyle/>
          <a:p>
            <a:r>
              <a:rPr lang="en-GB" dirty="0"/>
              <a:t>What are concepts?</a:t>
            </a:r>
          </a:p>
        </p:txBody>
      </p:sp>
      <p:sp>
        <p:nvSpPr>
          <p:cNvPr id="3" name="Content Placeholder 2">
            <a:extLst>
              <a:ext uri="{FF2B5EF4-FFF2-40B4-BE49-F238E27FC236}">
                <a16:creationId xmlns:a16="http://schemas.microsoft.com/office/drawing/2014/main" id="{DA29A2BF-E3F9-DBAE-F996-2DFCEE2F45A2}"/>
              </a:ext>
            </a:extLst>
          </p:cNvPr>
          <p:cNvSpPr>
            <a:spLocks noGrp="1"/>
          </p:cNvSpPr>
          <p:nvPr>
            <p:ph idx="1"/>
          </p:nvPr>
        </p:nvSpPr>
        <p:spPr>
          <a:xfrm>
            <a:off x="506027" y="1435206"/>
            <a:ext cx="11131193" cy="5293393"/>
          </a:xfrm>
        </p:spPr>
        <p:txBody>
          <a:bodyPr>
            <a:normAutofit/>
          </a:bodyPr>
          <a:lstStyle/>
          <a:p>
            <a:r>
              <a:rPr lang="en-GB" dirty="0"/>
              <a:t>Way of labelling things that share common features</a:t>
            </a:r>
          </a:p>
          <a:p>
            <a:r>
              <a:rPr lang="en-GB" dirty="0"/>
              <a:t>Building blocks of theories</a:t>
            </a:r>
          </a:p>
          <a:p>
            <a:r>
              <a:rPr lang="en-GB" dirty="0"/>
              <a:t>Often have contested meanings</a:t>
            </a:r>
          </a:p>
          <a:p>
            <a:pPr marL="0" indent="0">
              <a:buNone/>
            </a:pPr>
            <a:endParaRPr lang="en-GB" dirty="0"/>
          </a:p>
          <a:p>
            <a:pPr marL="0" indent="0">
              <a:buNone/>
            </a:pPr>
            <a:endParaRPr lang="en-GB" dirty="0"/>
          </a:p>
          <a:p>
            <a:r>
              <a:rPr lang="en-GB" dirty="0"/>
              <a:t>Conceptualisation	</a:t>
            </a:r>
          </a:p>
          <a:p>
            <a:pPr lvl="1"/>
            <a:r>
              <a:rPr lang="en-GB" dirty="0"/>
              <a:t>What do we mean, or not mean by our chosen term?</a:t>
            </a:r>
          </a:p>
          <a:p>
            <a:endParaRPr lang="en-GB" dirty="0"/>
          </a:p>
          <a:p>
            <a:pPr marL="0" indent="0">
              <a:buNone/>
            </a:pPr>
            <a:endParaRPr lang="en-GB" dirty="0"/>
          </a:p>
        </p:txBody>
      </p:sp>
      <p:sp>
        <p:nvSpPr>
          <p:cNvPr id="5" name="Slide Number Placeholder 4">
            <a:extLst>
              <a:ext uri="{FF2B5EF4-FFF2-40B4-BE49-F238E27FC236}">
                <a16:creationId xmlns:a16="http://schemas.microsoft.com/office/drawing/2014/main" id="{3F6AF758-C197-9A47-C46A-3A37A808C713}"/>
              </a:ext>
            </a:extLst>
          </p:cNvPr>
          <p:cNvSpPr>
            <a:spLocks noGrp="1"/>
          </p:cNvSpPr>
          <p:nvPr>
            <p:ph type="sldNum" sz="quarter" idx="12"/>
          </p:nvPr>
        </p:nvSpPr>
        <p:spPr/>
        <p:txBody>
          <a:bodyPr/>
          <a:lstStyle/>
          <a:p>
            <a:fld id="{372769DB-CAE7-4C85-A9AF-7D4D8DE4CA22}" type="slidenum">
              <a:rPr lang="en-GB" smtClean="0"/>
              <a:t>11</a:t>
            </a:fld>
            <a:endParaRPr lang="en-GB" dirty="0"/>
          </a:p>
        </p:txBody>
      </p:sp>
      <p:sp>
        <p:nvSpPr>
          <p:cNvPr id="6" name="TextBox 5">
            <a:extLst>
              <a:ext uri="{FF2B5EF4-FFF2-40B4-BE49-F238E27FC236}">
                <a16:creationId xmlns:a16="http://schemas.microsoft.com/office/drawing/2014/main" id="{A33E3519-41D9-1508-137D-0A6F050B9AAE}"/>
              </a:ext>
            </a:extLst>
          </p:cNvPr>
          <p:cNvSpPr txBox="1"/>
          <p:nvPr/>
        </p:nvSpPr>
        <p:spPr>
          <a:xfrm>
            <a:off x="300568" y="3784439"/>
            <a:ext cx="11685973" cy="1015663"/>
          </a:xfrm>
          <a:prstGeom prst="rect">
            <a:avLst/>
          </a:prstGeom>
          <a:noFill/>
        </p:spPr>
        <p:txBody>
          <a:bodyPr wrap="square" rtlCol="0">
            <a:spAutoFit/>
          </a:bodyPr>
          <a:lstStyle/>
          <a:p>
            <a:r>
              <a:rPr lang="en-GB" sz="3200" dirty="0">
                <a:solidFill>
                  <a:schemeClr val="accent1"/>
                </a:solidFill>
                <a:latin typeface="Gill Sans MT" panose="020B0502020104020203" pitchFamily="34" charset="0"/>
              </a:rPr>
              <a:t>e.g. liberty, equality, representation, nationalism, globalisation, the state</a:t>
            </a:r>
          </a:p>
          <a:p>
            <a:endParaRPr lang="en-GB" sz="2800" dirty="0">
              <a:latin typeface="Gill Sans MT" panose="020B0502020104020203" pitchFamily="34" charset="0"/>
            </a:endParaRPr>
          </a:p>
        </p:txBody>
      </p:sp>
    </p:spTree>
    <p:extLst>
      <p:ext uri="{BB962C8B-B14F-4D97-AF65-F5344CB8AC3E}">
        <p14:creationId xmlns:p14="http://schemas.microsoft.com/office/powerpoint/2010/main" val="46788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52A453-21DC-1711-F714-6997E79690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38DBCA-2D43-2EF4-C61B-15A5C34CA901}"/>
              </a:ext>
            </a:extLst>
          </p:cNvPr>
          <p:cNvSpPr>
            <a:spLocks noGrp="1"/>
          </p:cNvSpPr>
          <p:nvPr>
            <p:ph type="title"/>
          </p:nvPr>
        </p:nvSpPr>
        <p:spPr/>
        <p:txBody>
          <a:bodyPr/>
          <a:lstStyle/>
          <a:p>
            <a:r>
              <a:rPr lang="en-GB" dirty="0"/>
              <a:t>What are concepts?</a:t>
            </a:r>
          </a:p>
        </p:txBody>
      </p:sp>
      <p:sp>
        <p:nvSpPr>
          <p:cNvPr id="3" name="Content Placeholder 2">
            <a:extLst>
              <a:ext uri="{FF2B5EF4-FFF2-40B4-BE49-F238E27FC236}">
                <a16:creationId xmlns:a16="http://schemas.microsoft.com/office/drawing/2014/main" id="{25842B0C-FEFC-D7D0-9390-5A3D116C2122}"/>
              </a:ext>
            </a:extLst>
          </p:cNvPr>
          <p:cNvSpPr>
            <a:spLocks noGrp="1"/>
          </p:cNvSpPr>
          <p:nvPr>
            <p:ph idx="1"/>
          </p:nvPr>
        </p:nvSpPr>
        <p:spPr>
          <a:xfrm>
            <a:off x="365588" y="2012136"/>
            <a:ext cx="7711615" cy="4351338"/>
          </a:xfrm>
        </p:spPr>
        <p:txBody>
          <a:bodyPr/>
          <a:lstStyle/>
          <a:p>
            <a:pPr marL="0" indent="0">
              <a:buNone/>
            </a:pPr>
            <a:r>
              <a:rPr lang="en-US" dirty="0"/>
              <a:t>Example: </a:t>
            </a:r>
            <a:r>
              <a:rPr lang="en-US" dirty="0">
                <a:solidFill>
                  <a:srgbClr val="0070C0"/>
                </a:solidFill>
              </a:rPr>
              <a:t>‘Democracy’</a:t>
            </a:r>
          </a:p>
          <a:p>
            <a:endParaRPr lang="en-US" dirty="0"/>
          </a:p>
          <a:p>
            <a:pPr marL="0" indent="0">
              <a:buNone/>
            </a:pPr>
            <a:r>
              <a:rPr lang="en-US" dirty="0"/>
              <a:t>Discussion Questions</a:t>
            </a:r>
          </a:p>
          <a:p>
            <a:r>
              <a:rPr lang="en-US" dirty="0"/>
              <a:t>What do we mean by ‘democracy’?</a:t>
            </a:r>
          </a:p>
          <a:p>
            <a:r>
              <a:rPr lang="en-US" dirty="0"/>
              <a:t>What are the key features of a democracy?</a:t>
            </a:r>
          </a:p>
        </p:txBody>
      </p:sp>
      <p:sp>
        <p:nvSpPr>
          <p:cNvPr id="5" name="Slide Number Placeholder 4">
            <a:extLst>
              <a:ext uri="{FF2B5EF4-FFF2-40B4-BE49-F238E27FC236}">
                <a16:creationId xmlns:a16="http://schemas.microsoft.com/office/drawing/2014/main" id="{6882C18F-3061-24B6-77DA-F61CB4E4BDC5}"/>
              </a:ext>
            </a:extLst>
          </p:cNvPr>
          <p:cNvSpPr>
            <a:spLocks noGrp="1"/>
          </p:cNvSpPr>
          <p:nvPr>
            <p:ph type="sldNum" sz="quarter" idx="12"/>
          </p:nvPr>
        </p:nvSpPr>
        <p:spPr/>
        <p:txBody>
          <a:bodyPr/>
          <a:lstStyle/>
          <a:p>
            <a:fld id="{372769DB-CAE7-4C85-A9AF-7D4D8DE4CA22}" type="slidenum">
              <a:rPr lang="en-GB" smtClean="0"/>
              <a:t>12</a:t>
            </a:fld>
            <a:endParaRPr lang="en-GB" dirty="0"/>
          </a:p>
        </p:txBody>
      </p:sp>
      <p:pic>
        <p:nvPicPr>
          <p:cNvPr id="10" name="Picture 9" descr="Several hands with different colors of hands&#10;&#10;Description automatically generated">
            <a:extLst>
              <a:ext uri="{FF2B5EF4-FFF2-40B4-BE49-F238E27FC236}">
                <a16:creationId xmlns:a16="http://schemas.microsoft.com/office/drawing/2014/main" id="{4D021C1C-E073-E498-67F9-5C4653548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3102" y="1647011"/>
            <a:ext cx="3493310" cy="2023564"/>
          </a:xfrm>
          <a:prstGeom prst="rect">
            <a:avLst/>
          </a:prstGeom>
        </p:spPr>
      </p:pic>
      <p:pic>
        <p:nvPicPr>
          <p:cNvPr id="12" name="Picture 11" descr="A group of hands cleaning a box&#10;&#10;Description automatically generated">
            <a:extLst>
              <a:ext uri="{FF2B5EF4-FFF2-40B4-BE49-F238E27FC236}">
                <a16:creationId xmlns:a16="http://schemas.microsoft.com/office/drawing/2014/main" id="{D9742EAD-A9D7-D8D7-5F77-DF0589EE9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3102" y="4062787"/>
            <a:ext cx="3493310" cy="2095986"/>
          </a:xfrm>
          <a:prstGeom prst="rect">
            <a:avLst/>
          </a:prstGeom>
        </p:spPr>
      </p:pic>
    </p:spTree>
    <p:extLst>
      <p:ext uri="{BB962C8B-B14F-4D97-AF65-F5344CB8AC3E}">
        <p14:creationId xmlns:p14="http://schemas.microsoft.com/office/powerpoint/2010/main" val="397901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444FA-4EC2-9969-0634-4F69876F93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01DB1-7CF6-BC24-A5B4-BFBDB48724EC}"/>
              </a:ext>
            </a:extLst>
          </p:cNvPr>
          <p:cNvSpPr>
            <a:spLocks noGrp="1"/>
          </p:cNvSpPr>
          <p:nvPr>
            <p:ph type="title"/>
          </p:nvPr>
        </p:nvSpPr>
        <p:spPr/>
        <p:txBody>
          <a:bodyPr/>
          <a:lstStyle/>
          <a:p>
            <a:r>
              <a:rPr lang="en-GB" dirty="0"/>
              <a:t>What are concepts?</a:t>
            </a:r>
          </a:p>
        </p:txBody>
      </p:sp>
      <p:sp>
        <p:nvSpPr>
          <p:cNvPr id="5" name="Slide Number Placeholder 4">
            <a:extLst>
              <a:ext uri="{FF2B5EF4-FFF2-40B4-BE49-F238E27FC236}">
                <a16:creationId xmlns:a16="http://schemas.microsoft.com/office/drawing/2014/main" id="{E8E68338-4B6D-2B1A-F5A3-17DB8BFC2E14}"/>
              </a:ext>
            </a:extLst>
          </p:cNvPr>
          <p:cNvSpPr>
            <a:spLocks noGrp="1"/>
          </p:cNvSpPr>
          <p:nvPr>
            <p:ph type="sldNum" sz="quarter" idx="12"/>
          </p:nvPr>
        </p:nvSpPr>
        <p:spPr/>
        <p:txBody>
          <a:bodyPr/>
          <a:lstStyle/>
          <a:p>
            <a:fld id="{372769DB-CAE7-4C85-A9AF-7D4D8DE4CA22}" type="slidenum">
              <a:rPr lang="en-GB" smtClean="0"/>
              <a:t>13</a:t>
            </a:fld>
            <a:endParaRPr lang="en-GB" dirty="0"/>
          </a:p>
        </p:txBody>
      </p:sp>
      <p:sp>
        <p:nvSpPr>
          <p:cNvPr id="6" name="TextBox 5">
            <a:extLst>
              <a:ext uri="{FF2B5EF4-FFF2-40B4-BE49-F238E27FC236}">
                <a16:creationId xmlns:a16="http://schemas.microsoft.com/office/drawing/2014/main" id="{928100CF-ABCF-EFB3-5697-E49F961B5502}"/>
              </a:ext>
            </a:extLst>
          </p:cNvPr>
          <p:cNvSpPr txBox="1"/>
          <p:nvPr/>
        </p:nvSpPr>
        <p:spPr>
          <a:xfrm>
            <a:off x="460799" y="2459504"/>
            <a:ext cx="5166497" cy="1938992"/>
          </a:xfrm>
          <a:prstGeom prst="rect">
            <a:avLst/>
          </a:prstGeom>
          <a:noFill/>
        </p:spPr>
        <p:txBody>
          <a:bodyPr wrap="square" rtlCol="0">
            <a:spAutoFit/>
          </a:bodyPr>
          <a:lstStyle/>
          <a:p>
            <a:r>
              <a:rPr lang="en-GB" sz="4000" dirty="0">
                <a:latin typeface="Gill Sans MT" panose="020B0502020104020203" pitchFamily="34" charset="0"/>
              </a:rPr>
              <a:t>Democracy</a:t>
            </a:r>
          </a:p>
          <a:p>
            <a:pPr marL="457200" indent="-457200">
              <a:buFont typeface="Arial" panose="020B0604020202020204" pitchFamily="34" charset="0"/>
              <a:buChar char="•"/>
            </a:pPr>
            <a:r>
              <a:rPr lang="en-GB" sz="4000" dirty="0">
                <a:latin typeface="Gill Sans MT" panose="020B0502020104020203" pitchFamily="34" charset="0"/>
              </a:rPr>
              <a:t>Direct</a:t>
            </a:r>
          </a:p>
          <a:p>
            <a:pPr marL="457200" indent="-457200">
              <a:buFont typeface="Arial" panose="020B0604020202020204" pitchFamily="34" charset="0"/>
              <a:buChar char="•"/>
            </a:pPr>
            <a:r>
              <a:rPr lang="en-GB" sz="4000" dirty="0">
                <a:latin typeface="Gill Sans MT" panose="020B0502020104020203" pitchFamily="34" charset="0"/>
              </a:rPr>
              <a:t>Representative</a:t>
            </a:r>
          </a:p>
        </p:txBody>
      </p:sp>
      <p:sp>
        <p:nvSpPr>
          <p:cNvPr id="7" name="Rectangle: Rounded Corners 6">
            <a:extLst>
              <a:ext uri="{FF2B5EF4-FFF2-40B4-BE49-F238E27FC236}">
                <a16:creationId xmlns:a16="http://schemas.microsoft.com/office/drawing/2014/main" id="{CFED8253-97AC-6BD3-BE4C-F4F7FAF2D532}"/>
              </a:ext>
            </a:extLst>
          </p:cNvPr>
          <p:cNvSpPr/>
          <p:nvPr/>
        </p:nvSpPr>
        <p:spPr>
          <a:xfrm>
            <a:off x="5967399" y="2552285"/>
            <a:ext cx="5763802" cy="3901044"/>
          </a:xfrm>
          <a:prstGeom prst="roundRect">
            <a:avLst/>
          </a:prstGeom>
          <a:noFill/>
          <a:ln w="57150">
            <a:solidFill>
              <a:schemeClr val="bg2">
                <a:lumMod val="2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5B1F3C91-7A4F-8AC2-F924-A52C41958C69}"/>
              </a:ext>
            </a:extLst>
          </p:cNvPr>
          <p:cNvSpPr txBox="1"/>
          <p:nvPr/>
        </p:nvSpPr>
        <p:spPr>
          <a:xfrm>
            <a:off x="6398914" y="2642140"/>
            <a:ext cx="7489004" cy="4031873"/>
          </a:xfrm>
          <a:prstGeom prst="rect">
            <a:avLst/>
          </a:prstGeom>
          <a:noFill/>
        </p:spPr>
        <p:txBody>
          <a:bodyPr wrap="square" rtlCol="0">
            <a:spAutoFit/>
          </a:bodyPr>
          <a:lstStyle/>
          <a:p>
            <a:pPr marL="457200" indent="-457200">
              <a:buFont typeface="Arial" panose="020B0604020202020204" pitchFamily="34" charset="0"/>
              <a:buChar char="•"/>
            </a:pPr>
            <a:r>
              <a:rPr lang="en-GB" sz="3200" dirty="0">
                <a:latin typeface="Gill Sans MT" panose="020B0502020104020203" pitchFamily="34" charset="0"/>
              </a:rPr>
              <a:t>Multi-party elections</a:t>
            </a:r>
          </a:p>
          <a:p>
            <a:pPr marL="457200" indent="-457200">
              <a:buFont typeface="Arial" panose="020B0604020202020204" pitchFamily="34" charset="0"/>
              <a:buChar char="•"/>
            </a:pPr>
            <a:r>
              <a:rPr lang="en-GB" sz="3200" dirty="0">
                <a:latin typeface="Gill Sans MT" panose="020B0502020104020203" pitchFamily="34" charset="0"/>
              </a:rPr>
              <a:t>Free press</a:t>
            </a:r>
          </a:p>
          <a:p>
            <a:pPr marL="457200" indent="-457200">
              <a:buFont typeface="Arial" panose="020B0604020202020204" pitchFamily="34" charset="0"/>
              <a:buChar char="•"/>
            </a:pPr>
            <a:r>
              <a:rPr lang="en-GB" sz="3200" dirty="0">
                <a:latin typeface="Gill Sans MT" panose="020B0502020104020203" pitchFamily="34" charset="0"/>
              </a:rPr>
              <a:t>Right to protest</a:t>
            </a:r>
          </a:p>
          <a:p>
            <a:pPr marL="457200" indent="-457200">
              <a:buFont typeface="Arial" panose="020B0604020202020204" pitchFamily="34" charset="0"/>
              <a:buChar char="•"/>
            </a:pPr>
            <a:r>
              <a:rPr lang="en-GB" sz="3200" dirty="0">
                <a:latin typeface="Gill Sans MT" panose="020B0502020104020203" pitchFamily="34" charset="0"/>
              </a:rPr>
              <a:t>Rule of law</a:t>
            </a:r>
          </a:p>
          <a:p>
            <a:pPr marL="457200" indent="-457200">
              <a:buFont typeface="Arial" panose="020B0604020202020204" pitchFamily="34" charset="0"/>
              <a:buChar char="•"/>
            </a:pPr>
            <a:r>
              <a:rPr lang="en-GB" sz="3200" dirty="0">
                <a:latin typeface="Gill Sans MT" panose="020B0502020104020203" pitchFamily="34" charset="0"/>
              </a:rPr>
              <a:t>Universal suffrage</a:t>
            </a:r>
          </a:p>
          <a:p>
            <a:pPr marL="457200" indent="-457200">
              <a:buFont typeface="Arial" panose="020B0604020202020204" pitchFamily="34" charset="0"/>
              <a:buChar char="•"/>
            </a:pPr>
            <a:r>
              <a:rPr lang="en-GB" sz="3200" dirty="0">
                <a:latin typeface="Gill Sans MT" panose="020B0502020104020203" pitchFamily="34" charset="0"/>
              </a:rPr>
              <a:t>Protection of human rights</a:t>
            </a:r>
          </a:p>
          <a:p>
            <a:pPr marL="457200" indent="-457200">
              <a:buFont typeface="Arial" panose="020B0604020202020204" pitchFamily="34" charset="0"/>
              <a:buChar char="•"/>
            </a:pPr>
            <a:r>
              <a:rPr lang="en-GB" sz="3200" dirty="0">
                <a:latin typeface="Gill Sans MT" panose="020B0502020104020203" pitchFamily="34" charset="0"/>
              </a:rPr>
              <a:t>Free and fair elections</a:t>
            </a:r>
          </a:p>
          <a:p>
            <a:pPr marL="457200" indent="-457200" algn="ctr">
              <a:buFont typeface="Arial" panose="020B0604020202020204" pitchFamily="34" charset="0"/>
              <a:buChar char="•"/>
            </a:pPr>
            <a:endParaRPr lang="en-GB" sz="3200" dirty="0">
              <a:latin typeface="Gill Sans MT" panose="020B0502020104020203" pitchFamily="34" charset="0"/>
            </a:endParaRPr>
          </a:p>
        </p:txBody>
      </p:sp>
      <p:sp>
        <p:nvSpPr>
          <p:cNvPr id="9" name="TextBox 8">
            <a:extLst>
              <a:ext uri="{FF2B5EF4-FFF2-40B4-BE49-F238E27FC236}">
                <a16:creationId xmlns:a16="http://schemas.microsoft.com/office/drawing/2014/main" id="{A7E5185F-EEC4-EE42-2C80-C859B2853F8D}"/>
              </a:ext>
            </a:extLst>
          </p:cNvPr>
          <p:cNvSpPr txBox="1"/>
          <p:nvPr/>
        </p:nvSpPr>
        <p:spPr>
          <a:xfrm>
            <a:off x="7148927" y="1813173"/>
            <a:ext cx="4582274" cy="646331"/>
          </a:xfrm>
          <a:prstGeom prst="rect">
            <a:avLst/>
          </a:prstGeom>
          <a:noFill/>
        </p:spPr>
        <p:txBody>
          <a:bodyPr wrap="square" rtlCol="0">
            <a:spAutoFit/>
          </a:bodyPr>
          <a:lstStyle/>
          <a:p>
            <a:r>
              <a:rPr lang="en-US" sz="3600" dirty="0">
                <a:latin typeface="Gill Sans MT" panose="020B0502020104020203" pitchFamily="34" charset="0"/>
              </a:rPr>
              <a:t>Potential features</a:t>
            </a:r>
            <a:endParaRPr lang="en-GB" sz="3600" dirty="0">
              <a:latin typeface="Gill Sans MT" panose="020B0502020104020203" pitchFamily="34" charset="0"/>
            </a:endParaRPr>
          </a:p>
        </p:txBody>
      </p:sp>
    </p:spTree>
    <p:extLst>
      <p:ext uri="{BB962C8B-B14F-4D97-AF65-F5344CB8AC3E}">
        <p14:creationId xmlns:p14="http://schemas.microsoft.com/office/powerpoint/2010/main" val="83045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EBD66-698C-D51C-0558-B7B8B13A6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58993A-9380-88C1-97C8-3C35EF52E36F}"/>
              </a:ext>
            </a:extLst>
          </p:cNvPr>
          <p:cNvSpPr>
            <a:spLocks noGrp="1"/>
          </p:cNvSpPr>
          <p:nvPr>
            <p:ph type="title"/>
          </p:nvPr>
        </p:nvSpPr>
        <p:spPr/>
        <p:txBody>
          <a:bodyPr/>
          <a:lstStyle/>
          <a:p>
            <a:r>
              <a:rPr lang="en-GB" dirty="0"/>
              <a:t>What are concepts?</a:t>
            </a:r>
          </a:p>
        </p:txBody>
      </p:sp>
      <p:sp>
        <p:nvSpPr>
          <p:cNvPr id="3" name="Content Placeholder 2">
            <a:extLst>
              <a:ext uri="{FF2B5EF4-FFF2-40B4-BE49-F238E27FC236}">
                <a16:creationId xmlns:a16="http://schemas.microsoft.com/office/drawing/2014/main" id="{90F89937-0913-87E8-0B1F-0863D712884A}"/>
              </a:ext>
            </a:extLst>
          </p:cNvPr>
          <p:cNvSpPr>
            <a:spLocks noGrp="1"/>
          </p:cNvSpPr>
          <p:nvPr>
            <p:ph idx="1"/>
          </p:nvPr>
        </p:nvSpPr>
        <p:spPr>
          <a:xfrm>
            <a:off x="838199" y="1825625"/>
            <a:ext cx="11131193" cy="4351338"/>
          </a:xfrm>
        </p:spPr>
        <p:txBody>
          <a:bodyPr>
            <a:normAutofit/>
          </a:bodyPr>
          <a:lstStyle/>
          <a:p>
            <a:r>
              <a:rPr lang="en-GB" dirty="0"/>
              <a:t>Conceptualisation	</a:t>
            </a:r>
          </a:p>
          <a:p>
            <a:pPr lvl="1"/>
            <a:r>
              <a:rPr lang="en-GB" dirty="0"/>
              <a:t>What do we mean, or not mean by our chosen term? </a:t>
            </a:r>
          </a:p>
          <a:p>
            <a:endParaRPr lang="en-GB" dirty="0"/>
          </a:p>
          <a:p>
            <a:r>
              <a:rPr lang="en-GB" dirty="0"/>
              <a:t>Operationalisation</a:t>
            </a:r>
          </a:p>
          <a:p>
            <a:pPr lvl="1"/>
            <a:r>
              <a:rPr lang="en-GB" dirty="0"/>
              <a:t>How would we know it when we see it?</a:t>
            </a:r>
          </a:p>
          <a:p>
            <a:pPr lvl="1"/>
            <a:r>
              <a:rPr lang="en-GB" dirty="0"/>
              <a:t>Which indicators can be used to measure it?</a:t>
            </a:r>
          </a:p>
          <a:p>
            <a:endParaRPr lang="en-GB" dirty="0"/>
          </a:p>
          <a:p>
            <a:pPr marL="457200" lvl="1" indent="0">
              <a:buNone/>
            </a:pPr>
            <a:endParaRPr lang="en-GB" dirty="0"/>
          </a:p>
          <a:p>
            <a:endParaRPr lang="en-GB" dirty="0"/>
          </a:p>
          <a:p>
            <a:pPr marL="0" indent="0">
              <a:buNone/>
            </a:pPr>
            <a:endParaRPr lang="en-GB" dirty="0"/>
          </a:p>
        </p:txBody>
      </p:sp>
      <p:sp>
        <p:nvSpPr>
          <p:cNvPr id="5" name="Slide Number Placeholder 4">
            <a:extLst>
              <a:ext uri="{FF2B5EF4-FFF2-40B4-BE49-F238E27FC236}">
                <a16:creationId xmlns:a16="http://schemas.microsoft.com/office/drawing/2014/main" id="{12384E0E-465A-1288-57F5-3A83E324E544}"/>
              </a:ext>
            </a:extLst>
          </p:cNvPr>
          <p:cNvSpPr>
            <a:spLocks noGrp="1"/>
          </p:cNvSpPr>
          <p:nvPr>
            <p:ph type="sldNum" sz="quarter" idx="12"/>
          </p:nvPr>
        </p:nvSpPr>
        <p:spPr/>
        <p:txBody>
          <a:bodyPr/>
          <a:lstStyle/>
          <a:p>
            <a:fld id="{372769DB-CAE7-4C85-A9AF-7D4D8DE4CA22}" type="slidenum">
              <a:rPr lang="en-GB" smtClean="0"/>
              <a:t>14</a:t>
            </a:fld>
            <a:endParaRPr lang="en-GB" dirty="0"/>
          </a:p>
        </p:txBody>
      </p:sp>
    </p:spTree>
    <p:extLst>
      <p:ext uri="{BB962C8B-B14F-4D97-AF65-F5344CB8AC3E}">
        <p14:creationId xmlns:p14="http://schemas.microsoft.com/office/powerpoint/2010/main" val="324650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BF1EC5-953C-EE68-9446-F79F2AC1A201}"/>
              </a:ext>
            </a:extLst>
          </p:cNvPr>
          <p:cNvSpPr>
            <a:spLocks noGrp="1"/>
          </p:cNvSpPr>
          <p:nvPr>
            <p:ph type="sldNum" sz="quarter" idx="12"/>
          </p:nvPr>
        </p:nvSpPr>
        <p:spPr/>
        <p:txBody>
          <a:bodyPr/>
          <a:lstStyle/>
          <a:p>
            <a:fld id="{372769DB-CAE7-4C85-A9AF-7D4D8DE4CA22}" type="slidenum">
              <a:rPr lang="en-GB" smtClean="0"/>
              <a:t>15</a:t>
            </a:fld>
            <a:endParaRPr lang="en-GB" dirty="0"/>
          </a:p>
        </p:txBody>
      </p:sp>
      <p:pic>
        <p:nvPicPr>
          <p:cNvPr id="4" name="Picture 3" descr="Screenshot of a Forbes article titled: Why Polymarket Is Not Paying Bets On The U.S. Invading Venezuela&#10;&#10;With an excerpt of the article: Polymarket has not paid out wagers that predicted the U.S. would invade Venezuela—drawing angry reactions from some bettors—as the online betting platform suggested that the raid to capture Maduro did not qualify as an invasion and the resolution of the bet would require the U.S. establishing direct control of the country’s territory.">
            <a:hlinkClick r:id="rId2"/>
            <a:extLst>
              <a:ext uri="{FF2B5EF4-FFF2-40B4-BE49-F238E27FC236}">
                <a16:creationId xmlns:a16="http://schemas.microsoft.com/office/drawing/2014/main" id="{82EBEB2C-8376-908F-E8C4-CD6EEA071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76" y="0"/>
            <a:ext cx="5986924" cy="6858000"/>
          </a:xfrm>
          <a:prstGeom prst="rect">
            <a:avLst/>
          </a:prstGeom>
        </p:spPr>
      </p:pic>
      <p:sp>
        <p:nvSpPr>
          <p:cNvPr id="5" name="TextBox 4">
            <a:extLst>
              <a:ext uri="{FF2B5EF4-FFF2-40B4-BE49-F238E27FC236}">
                <a16:creationId xmlns:a16="http://schemas.microsoft.com/office/drawing/2014/main" id="{AC6128F8-0683-6E85-BD92-8F61DFDA0B6A}"/>
              </a:ext>
            </a:extLst>
          </p:cNvPr>
          <p:cNvSpPr txBox="1"/>
          <p:nvPr/>
        </p:nvSpPr>
        <p:spPr>
          <a:xfrm>
            <a:off x="6177280" y="243512"/>
            <a:ext cx="5821680" cy="3785652"/>
          </a:xfrm>
          <a:prstGeom prst="rect">
            <a:avLst/>
          </a:prstGeom>
          <a:noFill/>
        </p:spPr>
        <p:txBody>
          <a:bodyPr wrap="square" rtlCol="0">
            <a:spAutoFit/>
          </a:bodyPr>
          <a:lstStyle/>
          <a:p>
            <a:r>
              <a:rPr lang="en-GB" sz="2400" b="1" cap="all" dirty="0">
                <a:solidFill>
                  <a:srgbClr val="E76254"/>
                </a:solidFill>
                <a:latin typeface="Gill Sans MT" panose="020B0502020104020203" pitchFamily="34" charset="0"/>
              </a:rPr>
              <a:t>Key Facts</a:t>
            </a:r>
          </a:p>
          <a:p>
            <a:pPr marL="342900" indent="-342900">
              <a:buFont typeface="Arial" panose="020B0604020202020204" pitchFamily="34" charset="0"/>
              <a:buChar char="•"/>
            </a:pPr>
            <a:r>
              <a:rPr lang="en-GB" sz="2400" dirty="0">
                <a:latin typeface="Gill Sans MT" panose="020B0502020104020203" pitchFamily="34" charset="0"/>
              </a:rPr>
              <a:t>Topic of U.S. military action in Venezuela drew bets exceeding </a:t>
            </a:r>
            <a:r>
              <a:rPr lang="en-GB" sz="2400" dirty="0">
                <a:latin typeface="Gill Sans MT" panose="020B0502020104020203" pitchFamily="34" charset="0"/>
                <a:hlinkClick r:id="rId4" tooltip="https://polymarket.com/event/us-x-venezuela-military-engagement-by"/>
              </a:rPr>
              <a:t>$87.4 million</a:t>
            </a:r>
            <a:r>
              <a:rPr lang="en-GB" sz="2400" dirty="0">
                <a:latin typeface="Gill Sans MT" panose="020B0502020104020203" pitchFamily="34" charset="0"/>
              </a:rPr>
              <a:t>.</a:t>
            </a:r>
          </a:p>
          <a:p>
            <a:pPr marL="342900" indent="-342900">
              <a:buFont typeface="Arial" panose="020B0604020202020204" pitchFamily="34" charset="0"/>
              <a:buChar char="•"/>
            </a:pPr>
            <a:endParaRPr lang="en-GB" sz="2400" dirty="0">
              <a:latin typeface="Gill Sans MT" panose="020B0502020104020203" pitchFamily="34" charset="0"/>
            </a:endParaRPr>
          </a:p>
          <a:p>
            <a:pPr marL="285750" indent="-285750">
              <a:buFont typeface="Arial" panose="020B0604020202020204" pitchFamily="34" charset="0"/>
              <a:buChar char="•"/>
            </a:pPr>
            <a:r>
              <a:rPr lang="en-GB" sz="2400" dirty="0">
                <a:latin typeface="Gill Sans MT" panose="020B0502020104020203" pitchFamily="34" charset="0"/>
              </a:rPr>
              <a:t>Polymarket said Trump’s statement that the U.S. “will ‘run’ Venezuela while referencing ongoing talks with the Venezuelan government,” “does not alone qualify” Maduro’s capture mission as an invasion.</a:t>
            </a:r>
          </a:p>
          <a:p>
            <a:pPr marL="285750" indent="-285750">
              <a:buFont typeface="Arial" panose="020B0604020202020204" pitchFamily="34" charset="0"/>
              <a:buChar char="•"/>
            </a:pPr>
            <a:endParaRPr lang="en-GB" sz="2400" dirty="0">
              <a:latin typeface="Gill Sans MT" panose="020B0502020104020203" pitchFamily="34" charset="0"/>
            </a:endParaRPr>
          </a:p>
        </p:txBody>
      </p:sp>
      <p:sp>
        <p:nvSpPr>
          <p:cNvPr id="3" name="TextBox 2">
            <a:extLst>
              <a:ext uri="{FF2B5EF4-FFF2-40B4-BE49-F238E27FC236}">
                <a16:creationId xmlns:a16="http://schemas.microsoft.com/office/drawing/2014/main" id="{437094E9-D8E5-70B1-CEB6-DF12D3FB7E85}"/>
              </a:ext>
            </a:extLst>
          </p:cNvPr>
          <p:cNvSpPr txBox="1"/>
          <p:nvPr/>
        </p:nvSpPr>
        <p:spPr>
          <a:xfrm>
            <a:off x="6712409" y="4532227"/>
            <a:ext cx="4968240" cy="1077218"/>
          </a:xfrm>
          <a:prstGeom prst="rect">
            <a:avLst/>
          </a:prstGeom>
          <a:noFill/>
        </p:spPr>
        <p:txBody>
          <a:bodyPr wrap="square" rtlCol="0">
            <a:spAutoFit/>
          </a:bodyPr>
          <a:lstStyle/>
          <a:p>
            <a:pPr algn="ctr"/>
            <a:r>
              <a:rPr lang="en-GB" sz="3200" b="1" dirty="0">
                <a:solidFill>
                  <a:srgbClr val="E76254"/>
                </a:solidFill>
                <a:latin typeface="Gill Sans MT" panose="020B0502020104020203" pitchFamily="34" charset="0"/>
              </a:rPr>
              <a:t>Contested definitions of a key concept!</a:t>
            </a:r>
          </a:p>
        </p:txBody>
      </p:sp>
    </p:spTree>
    <p:extLst>
      <p:ext uri="{BB962C8B-B14F-4D97-AF65-F5344CB8AC3E}">
        <p14:creationId xmlns:p14="http://schemas.microsoft.com/office/powerpoint/2010/main" val="1042790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D0B1C5-005F-4373-96C4-D2982BD5354B}"/>
              </a:ext>
            </a:extLst>
          </p:cNvPr>
          <p:cNvSpPr>
            <a:spLocks noGrp="1"/>
          </p:cNvSpPr>
          <p:nvPr>
            <p:ph sz="half" idx="1"/>
          </p:nvPr>
        </p:nvSpPr>
        <p:spPr>
          <a:xfrm>
            <a:off x="4114799" y="2012136"/>
            <a:ext cx="4031751" cy="4351338"/>
          </a:xfrm>
        </p:spPr>
        <p:txBody>
          <a:bodyPr>
            <a:normAutofit/>
          </a:bodyPr>
          <a:lstStyle/>
          <a:p>
            <a:pPr marL="0" indent="0" algn="ctr">
              <a:buNone/>
            </a:pPr>
            <a:r>
              <a:rPr lang="en-GB" dirty="0"/>
              <a:t>Theory</a:t>
            </a:r>
          </a:p>
          <a:p>
            <a:pPr marL="0" indent="0" algn="ctr">
              <a:buNone/>
            </a:pPr>
            <a:r>
              <a:rPr lang="en-GB" dirty="0">
                <a:sym typeface="Wingdings" panose="05000000000000000000" pitchFamily="2" charset="2"/>
              </a:rPr>
              <a:t></a:t>
            </a:r>
          </a:p>
          <a:p>
            <a:pPr marL="0" indent="0" algn="ctr">
              <a:buNone/>
            </a:pPr>
            <a:r>
              <a:rPr lang="en-GB" dirty="0"/>
              <a:t>Conceptualisation</a:t>
            </a:r>
          </a:p>
          <a:p>
            <a:pPr marL="0" indent="0" algn="ctr">
              <a:buNone/>
            </a:pPr>
            <a:r>
              <a:rPr lang="en-GB" dirty="0">
                <a:sym typeface="Wingdings" panose="05000000000000000000" pitchFamily="2" charset="2"/>
              </a:rPr>
              <a:t></a:t>
            </a:r>
            <a:endParaRPr lang="en-GB" dirty="0"/>
          </a:p>
          <a:p>
            <a:pPr marL="0" indent="0" algn="ctr">
              <a:buNone/>
            </a:pPr>
            <a:r>
              <a:rPr lang="en-GB" dirty="0"/>
              <a:t>Operationalisation</a:t>
            </a:r>
          </a:p>
        </p:txBody>
      </p:sp>
      <p:sp>
        <p:nvSpPr>
          <p:cNvPr id="5" name="Slide Number Placeholder 4">
            <a:extLst>
              <a:ext uri="{FF2B5EF4-FFF2-40B4-BE49-F238E27FC236}">
                <a16:creationId xmlns:a16="http://schemas.microsoft.com/office/drawing/2014/main" id="{9B2B3ACB-09E0-7DAE-1F31-45485096D947}"/>
              </a:ext>
            </a:extLst>
          </p:cNvPr>
          <p:cNvSpPr>
            <a:spLocks noGrp="1"/>
          </p:cNvSpPr>
          <p:nvPr>
            <p:ph type="sldNum" sz="quarter" idx="12"/>
          </p:nvPr>
        </p:nvSpPr>
        <p:spPr/>
        <p:txBody>
          <a:bodyPr/>
          <a:lstStyle/>
          <a:p>
            <a:fld id="{372769DB-CAE7-4C85-A9AF-7D4D8DE4CA22}" type="slidenum">
              <a:rPr lang="en-GB" smtClean="0"/>
              <a:t>16</a:t>
            </a:fld>
            <a:endParaRPr lang="en-GB" dirty="0"/>
          </a:p>
        </p:txBody>
      </p:sp>
      <p:sp>
        <p:nvSpPr>
          <p:cNvPr id="6" name="Title 5">
            <a:extLst>
              <a:ext uri="{FF2B5EF4-FFF2-40B4-BE49-F238E27FC236}">
                <a16:creationId xmlns:a16="http://schemas.microsoft.com/office/drawing/2014/main" id="{A4293603-A07D-169C-9403-5323A56EE0E1}"/>
              </a:ext>
            </a:extLst>
          </p:cNvPr>
          <p:cNvSpPr>
            <a:spLocks noGrp="1"/>
          </p:cNvSpPr>
          <p:nvPr>
            <p:ph type="title"/>
          </p:nvPr>
        </p:nvSpPr>
        <p:spPr/>
        <p:txBody>
          <a:bodyPr/>
          <a:lstStyle/>
          <a:p>
            <a:r>
              <a:rPr lang="en-GB" sz="5400" dirty="0"/>
              <a:t>Theories to concepts</a:t>
            </a:r>
          </a:p>
        </p:txBody>
      </p:sp>
      <p:sp>
        <p:nvSpPr>
          <p:cNvPr id="9" name="TextBox 8">
            <a:extLst>
              <a:ext uri="{FF2B5EF4-FFF2-40B4-BE49-F238E27FC236}">
                <a16:creationId xmlns:a16="http://schemas.microsoft.com/office/drawing/2014/main" id="{6DEAD81B-E31C-908D-2A4D-BC1A22DD4896}"/>
              </a:ext>
            </a:extLst>
          </p:cNvPr>
          <p:cNvSpPr txBox="1"/>
          <p:nvPr/>
        </p:nvSpPr>
        <p:spPr>
          <a:xfrm>
            <a:off x="2395381" y="1658325"/>
            <a:ext cx="1410692" cy="4154984"/>
          </a:xfrm>
          <a:prstGeom prst="rect">
            <a:avLst/>
          </a:prstGeom>
          <a:noFill/>
        </p:spPr>
        <p:txBody>
          <a:bodyPr wrap="square" rtlCol="0">
            <a:spAutoFit/>
          </a:bodyPr>
          <a:lstStyle/>
          <a:p>
            <a:r>
              <a:rPr lang="en-US" sz="2400" dirty="0">
                <a:latin typeface="Gill Sans MT" panose="020B0502020104020203" pitchFamily="34" charset="0"/>
              </a:rPr>
              <a:t>Abstract</a:t>
            </a:r>
          </a:p>
          <a:p>
            <a:endParaRPr lang="en-US" sz="2400" dirty="0">
              <a:latin typeface="Gill Sans MT" panose="020B0502020104020203" pitchFamily="34" charset="0"/>
            </a:endParaRPr>
          </a:p>
          <a:p>
            <a:endParaRPr lang="en-US" sz="2400" dirty="0">
              <a:latin typeface="Gill Sans MT" panose="020B0502020104020203" pitchFamily="34" charset="0"/>
            </a:endParaRPr>
          </a:p>
          <a:p>
            <a:endParaRPr lang="en-US" sz="2400" dirty="0">
              <a:latin typeface="Gill Sans MT" panose="020B0502020104020203" pitchFamily="34" charset="0"/>
            </a:endParaRPr>
          </a:p>
          <a:p>
            <a:endParaRPr lang="en-US" sz="2400" dirty="0">
              <a:latin typeface="Gill Sans MT" panose="020B0502020104020203" pitchFamily="34" charset="0"/>
            </a:endParaRPr>
          </a:p>
          <a:p>
            <a:endParaRPr lang="en-US" sz="2400" dirty="0">
              <a:latin typeface="Gill Sans MT" panose="020B0502020104020203" pitchFamily="34" charset="0"/>
            </a:endParaRPr>
          </a:p>
          <a:p>
            <a:endParaRPr lang="en-US" sz="2400" dirty="0">
              <a:latin typeface="Gill Sans MT" panose="020B0502020104020203" pitchFamily="34" charset="0"/>
            </a:endParaRPr>
          </a:p>
          <a:p>
            <a:endParaRPr lang="en-US" sz="2400" dirty="0">
              <a:latin typeface="Gill Sans MT" panose="020B0502020104020203" pitchFamily="34" charset="0"/>
            </a:endParaRPr>
          </a:p>
          <a:p>
            <a:endParaRPr lang="en-US" sz="2400" dirty="0">
              <a:latin typeface="Gill Sans MT" panose="020B0502020104020203" pitchFamily="34" charset="0"/>
            </a:endParaRPr>
          </a:p>
          <a:p>
            <a:endParaRPr lang="en-US" sz="2400" dirty="0">
              <a:latin typeface="Gill Sans MT" panose="020B0502020104020203" pitchFamily="34" charset="0"/>
            </a:endParaRPr>
          </a:p>
          <a:p>
            <a:r>
              <a:rPr lang="en-US" sz="2400" dirty="0">
                <a:latin typeface="Gill Sans MT" panose="020B0502020104020203" pitchFamily="34" charset="0"/>
              </a:rPr>
              <a:t>Concrete</a:t>
            </a:r>
            <a:endParaRPr lang="en-GB" sz="2400" dirty="0">
              <a:latin typeface="Gill Sans MT" panose="020B0502020104020203" pitchFamily="34" charset="0"/>
            </a:endParaRPr>
          </a:p>
        </p:txBody>
      </p:sp>
      <p:cxnSp>
        <p:nvCxnSpPr>
          <p:cNvPr id="11" name="Straight Arrow Connector 10">
            <a:extLst>
              <a:ext uri="{FF2B5EF4-FFF2-40B4-BE49-F238E27FC236}">
                <a16:creationId xmlns:a16="http://schemas.microsoft.com/office/drawing/2014/main" id="{CC57C956-94DA-8564-35F5-3E7518CE0ED8}"/>
              </a:ext>
            </a:extLst>
          </p:cNvPr>
          <p:cNvCxnSpPr/>
          <p:nvPr/>
        </p:nvCxnSpPr>
        <p:spPr>
          <a:xfrm>
            <a:off x="3052927" y="2133048"/>
            <a:ext cx="0" cy="3205537"/>
          </a:xfrm>
          <a:prstGeom prst="straightConnector1">
            <a:avLst/>
          </a:prstGeom>
          <a:ln w="76200">
            <a:solidFill>
              <a:schemeClr val="tx2"/>
            </a:solidFill>
            <a:headEnd type="triangle"/>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FFC1281E-5FC7-D0B0-70C7-8FF83F654CCF}"/>
              </a:ext>
            </a:extLst>
          </p:cNvPr>
          <p:cNvSpPr txBox="1"/>
          <p:nvPr/>
        </p:nvSpPr>
        <p:spPr>
          <a:xfrm>
            <a:off x="8859602" y="1743433"/>
            <a:ext cx="1410692" cy="4154984"/>
          </a:xfrm>
          <a:prstGeom prst="rect">
            <a:avLst/>
          </a:prstGeom>
          <a:noFill/>
        </p:spPr>
        <p:txBody>
          <a:bodyPr wrap="square" rtlCol="0">
            <a:spAutoFit/>
          </a:bodyPr>
          <a:lstStyle/>
          <a:p>
            <a:pPr algn="ctr"/>
            <a:r>
              <a:rPr lang="en-US" sz="2400" dirty="0">
                <a:latin typeface="Gill Sans MT" panose="020B0502020104020203" pitchFamily="34" charset="0"/>
              </a:rPr>
              <a:t>Latent</a:t>
            </a:r>
          </a:p>
          <a:p>
            <a:pPr algn="ctr"/>
            <a:endParaRPr lang="en-US" sz="2400" dirty="0">
              <a:latin typeface="Gill Sans MT" panose="020B0502020104020203" pitchFamily="34" charset="0"/>
            </a:endParaRPr>
          </a:p>
          <a:p>
            <a:pPr algn="ctr"/>
            <a:endParaRPr lang="en-US" sz="2400" dirty="0">
              <a:latin typeface="Gill Sans MT" panose="020B0502020104020203" pitchFamily="34" charset="0"/>
            </a:endParaRPr>
          </a:p>
          <a:p>
            <a:pPr algn="ctr"/>
            <a:endParaRPr lang="en-US" sz="2400" dirty="0">
              <a:latin typeface="Gill Sans MT" panose="020B0502020104020203" pitchFamily="34" charset="0"/>
            </a:endParaRPr>
          </a:p>
          <a:p>
            <a:pPr algn="ctr"/>
            <a:endParaRPr lang="en-US" sz="2400" dirty="0">
              <a:latin typeface="Gill Sans MT" panose="020B0502020104020203" pitchFamily="34" charset="0"/>
            </a:endParaRPr>
          </a:p>
          <a:p>
            <a:pPr algn="ctr"/>
            <a:endParaRPr lang="en-US" sz="2400" dirty="0">
              <a:latin typeface="Gill Sans MT" panose="020B0502020104020203" pitchFamily="34" charset="0"/>
            </a:endParaRPr>
          </a:p>
          <a:p>
            <a:pPr algn="ctr"/>
            <a:endParaRPr lang="en-US" sz="2400" dirty="0">
              <a:latin typeface="Gill Sans MT" panose="020B0502020104020203" pitchFamily="34" charset="0"/>
            </a:endParaRPr>
          </a:p>
          <a:p>
            <a:pPr algn="ctr"/>
            <a:endParaRPr lang="en-US" sz="2400" dirty="0">
              <a:latin typeface="Gill Sans MT" panose="020B0502020104020203" pitchFamily="34" charset="0"/>
            </a:endParaRPr>
          </a:p>
          <a:p>
            <a:pPr algn="ctr"/>
            <a:endParaRPr lang="en-US" sz="2400" dirty="0">
              <a:latin typeface="Gill Sans MT" panose="020B0502020104020203" pitchFamily="34" charset="0"/>
            </a:endParaRPr>
          </a:p>
          <a:p>
            <a:pPr algn="ctr"/>
            <a:endParaRPr lang="en-US" sz="2400" dirty="0">
              <a:latin typeface="Gill Sans MT" panose="020B0502020104020203" pitchFamily="34" charset="0"/>
            </a:endParaRPr>
          </a:p>
          <a:p>
            <a:pPr algn="ctr"/>
            <a:r>
              <a:rPr lang="en-US" sz="2400" dirty="0">
                <a:latin typeface="Gill Sans MT" panose="020B0502020104020203" pitchFamily="34" charset="0"/>
              </a:rPr>
              <a:t>Manifest</a:t>
            </a:r>
            <a:endParaRPr lang="en-GB" sz="2400" dirty="0">
              <a:latin typeface="Gill Sans MT" panose="020B0502020104020203" pitchFamily="34" charset="0"/>
            </a:endParaRPr>
          </a:p>
        </p:txBody>
      </p:sp>
      <p:cxnSp>
        <p:nvCxnSpPr>
          <p:cNvPr id="13" name="Straight Arrow Connector 12">
            <a:extLst>
              <a:ext uri="{FF2B5EF4-FFF2-40B4-BE49-F238E27FC236}">
                <a16:creationId xmlns:a16="http://schemas.microsoft.com/office/drawing/2014/main" id="{5DBD87DC-040D-A1A4-E612-EF93356A2A5B}"/>
              </a:ext>
            </a:extLst>
          </p:cNvPr>
          <p:cNvCxnSpPr/>
          <p:nvPr/>
        </p:nvCxnSpPr>
        <p:spPr>
          <a:xfrm>
            <a:off x="9564948" y="2218156"/>
            <a:ext cx="0" cy="3205537"/>
          </a:xfrm>
          <a:prstGeom prst="straightConnector1">
            <a:avLst/>
          </a:prstGeom>
          <a:ln w="76200">
            <a:solidFill>
              <a:schemeClr val="tx2"/>
            </a:solidFill>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7863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2622D-2EC8-2A37-672A-06BBDF1F0AE8}"/>
              </a:ext>
            </a:extLst>
          </p:cNvPr>
          <p:cNvSpPr>
            <a:spLocks noGrp="1"/>
          </p:cNvSpPr>
          <p:nvPr>
            <p:ph type="title"/>
          </p:nvPr>
        </p:nvSpPr>
        <p:spPr/>
        <p:txBody>
          <a:bodyPr/>
          <a:lstStyle/>
          <a:p>
            <a:r>
              <a:rPr lang="en-GB" dirty="0"/>
              <a:t>Inductive and deductive research</a:t>
            </a:r>
          </a:p>
        </p:txBody>
      </p:sp>
      <p:sp>
        <p:nvSpPr>
          <p:cNvPr id="3" name="Content Placeholder 2">
            <a:extLst>
              <a:ext uri="{FF2B5EF4-FFF2-40B4-BE49-F238E27FC236}">
                <a16:creationId xmlns:a16="http://schemas.microsoft.com/office/drawing/2014/main" id="{D09B2368-6F65-7B72-819C-166A59540D90}"/>
              </a:ext>
            </a:extLst>
          </p:cNvPr>
          <p:cNvSpPr>
            <a:spLocks noGrp="1"/>
          </p:cNvSpPr>
          <p:nvPr>
            <p:ph idx="1"/>
          </p:nvPr>
        </p:nvSpPr>
        <p:spPr/>
        <p:txBody>
          <a:bodyPr/>
          <a:lstStyle/>
          <a:p>
            <a:r>
              <a:rPr lang="en-GB" dirty="0"/>
              <a:t>Inductive</a:t>
            </a:r>
          </a:p>
          <a:p>
            <a:pPr lvl="1"/>
            <a:r>
              <a:rPr lang="en-GB" dirty="0"/>
              <a:t>Starts with data, then theory</a:t>
            </a:r>
          </a:p>
          <a:p>
            <a:pPr lvl="1"/>
            <a:r>
              <a:rPr lang="en-GB" dirty="0"/>
              <a:t>Theory generation</a:t>
            </a:r>
          </a:p>
          <a:p>
            <a:endParaRPr lang="en-GB" dirty="0"/>
          </a:p>
          <a:p>
            <a:r>
              <a:rPr lang="en-GB" dirty="0"/>
              <a:t>Deductive</a:t>
            </a:r>
          </a:p>
          <a:p>
            <a:pPr lvl="1"/>
            <a:r>
              <a:rPr lang="en-GB" dirty="0"/>
              <a:t>Starts with theory, then data</a:t>
            </a:r>
          </a:p>
          <a:p>
            <a:pPr lvl="1"/>
            <a:r>
              <a:rPr lang="en-GB" dirty="0"/>
              <a:t>Theory testing</a:t>
            </a:r>
          </a:p>
          <a:p>
            <a:pPr marL="457200" lvl="1" indent="0">
              <a:buNone/>
            </a:pPr>
            <a:endParaRPr lang="en-GB" dirty="0"/>
          </a:p>
        </p:txBody>
      </p:sp>
      <p:sp>
        <p:nvSpPr>
          <p:cNvPr id="5" name="Slide Number Placeholder 4">
            <a:extLst>
              <a:ext uri="{FF2B5EF4-FFF2-40B4-BE49-F238E27FC236}">
                <a16:creationId xmlns:a16="http://schemas.microsoft.com/office/drawing/2014/main" id="{8089DBF5-7C1A-8A20-EAE3-399041E6DB53}"/>
              </a:ext>
            </a:extLst>
          </p:cNvPr>
          <p:cNvSpPr>
            <a:spLocks noGrp="1"/>
          </p:cNvSpPr>
          <p:nvPr>
            <p:ph type="sldNum" sz="quarter" idx="12"/>
          </p:nvPr>
        </p:nvSpPr>
        <p:spPr/>
        <p:txBody>
          <a:bodyPr/>
          <a:lstStyle/>
          <a:p>
            <a:fld id="{372769DB-CAE7-4C85-A9AF-7D4D8DE4CA22}" type="slidenum">
              <a:rPr lang="en-GB" smtClean="0"/>
              <a:t>17</a:t>
            </a:fld>
            <a:endParaRPr lang="en-GB" dirty="0"/>
          </a:p>
        </p:txBody>
      </p:sp>
    </p:spTree>
    <p:extLst>
      <p:ext uri="{BB962C8B-B14F-4D97-AF65-F5344CB8AC3E}">
        <p14:creationId xmlns:p14="http://schemas.microsoft.com/office/powerpoint/2010/main" val="11844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D8457B-34FB-EBD9-6E05-A72054120E41}"/>
              </a:ext>
            </a:extLst>
          </p:cNvPr>
          <p:cNvSpPr>
            <a:spLocks noGrp="1"/>
          </p:cNvSpPr>
          <p:nvPr>
            <p:ph type="sldNum" sz="quarter" idx="12"/>
          </p:nvPr>
        </p:nvSpPr>
        <p:spPr/>
        <p:txBody>
          <a:bodyPr/>
          <a:lstStyle/>
          <a:p>
            <a:fld id="{372769DB-CAE7-4C85-A9AF-7D4D8DE4CA22}" type="slidenum">
              <a:rPr lang="en-GB" smtClean="0"/>
              <a:t>18</a:t>
            </a:fld>
            <a:endParaRPr lang="en-GB" dirty="0"/>
          </a:p>
        </p:txBody>
      </p:sp>
      <p:grpSp>
        <p:nvGrpSpPr>
          <p:cNvPr id="4" name="Group 3">
            <a:extLst>
              <a:ext uri="{FF2B5EF4-FFF2-40B4-BE49-F238E27FC236}">
                <a16:creationId xmlns:a16="http://schemas.microsoft.com/office/drawing/2014/main" id="{B2949B06-A78F-C105-E6C4-AE8A878957C9}"/>
              </a:ext>
            </a:extLst>
          </p:cNvPr>
          <p:cNvGrpSpPr/>
          <p:nvPr/>
        </p:nvGrpSpPr>
        <p:grpSpPr>
          <a:xfrm>
            <a:off x="6659180" y="268185"/>
            <a:ext cx="5034752" cy="5883051"/>
            <a:chOff x="278928" y="528287"/>
            <a:chExt cx="5034752" cy="5883051"/>
          </a:xfrm>
        </p:grpSpPr>
        <p:sp>
          <p:nvSpPr>
            <p:cNvPr id="3" name="TextBox 2">
              <a:extLst>
                <a:ext uri="{FF2B5EF4-FFF2-40B4-BE49-F238E27FC236}">
                  <a16:creationId xmlns:a16="http://schemas.microsoft.com/office/drawing/2014/main" id="{2558E1D8-E1FB-59BF-7966-8C4394E6AFF5}"/>
                </a:ext>
              </a:extLst>
            </p:cNvPr>
            <p:cNvSpPr txBox="1"/>
            <p:nvPr/>
          </p:nvSpPr>
          <p:spPr>
            <a:xfrm>
              <a:off x="278928" y="528287"/>
              <a:ext cx="5034752" cy="769441"/>
            </a:xfrm>
            <a:prstGeom prst="rect">
              <a:avLst/>
            </a:prstGeom>
            <a:noFill/>
          </p:spPr>
          <p:txBody>
            <a:bodyPr wrap="square" rtlCol="0">
              <a:spAutoFit/>
            </a:bodyPr>
            <a:lstStyle/>
            <a:p>
              <a:r>
                <a:rPr lang="en-GB" sz="4400" dirty="0">
                  <a:latin typeface="Gill Sans MT" panose="020B0502020104020203" pitchFamily="34" charset="0"/>
                </a:rPr>
                <a:t>Deductive Approach</a:t>
              </a:r>
            </a:p>
          </p:txBody>
        </p:sp>
        <p:grpSp>
          <p:nvGrpSpPr>
            <p:cNvPr id="7" name="Group 6">
              <a:extLst>
                <a:ext uri="{FF2B5EF4-FFF2-40B4-BE49-F238E27FC236}">
                  <a16:creationId xmlns:a16="http://schemas.microsoft.com/office/drawing/2014/main" id="{FEFEB0C1-FA08-1681-7183-0A827BCFDF66}"/>
                </a:ext>
              </a:extLst>
            </p:cNvPr>
            <p:cNvGrpSpPr/>
            <p:nvPr/>
          </p:nvGrpSpPr>
          <p:grpSpPr>
            <a:xfrm>
              <a:off x="470109" y="1697035"/>
              <a:ext cx="4420128" cy="758373"/>
              <a:chOff x="822960" y="1950720"/>
              <a:chExt cx="1486530" cy="1239520"/>
            </a:xfrm>
          </p:grpSpPr>
          <p:sp>
            <p:nvSpPr>
              <p:cNvPr id="8" name="Rectangle: Rounded Corners 7">
                <a:extLst>
                  <a:ext uri="{FF2B5EF4-FFF2-40B4-BE49-F238E27FC236}">
                    <a16:creationId xmlns:a16="http://schemas.microsoft.com/office/drawing/2014/main" id="{9C1515D7-ED10-5334-46B7-C0B58618485D}"/>
                  </a:ext>
                </a:extLst>
              </p:cNvPr>
              <p:cNvSpPr/>
              <p:nvPr/>
            </p:nvSpPr>
            <p:spPr>
              <a:xfrm>
                <a:off x="822960" y="1950720"/>
                <a:ext cx="1483360" cy="1239520"/>
              </a:xfrm>
              <a:prstGeom prst="roundRect">
                <a:avLst/>
              </a:prstGeom>
              <a:solidFill>
                <a:srgbClr val="0070C0"/>
              </a:solidFill>
              <a:ln w="57150">
                <a:solidFill>
                  <a:srgbClr val="203B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4E08AC9F-9FF7-4AF5-A812-D3A17062F1E2}"/>
                  </a:ext>
                </a:extLst>
              </p:cNvPr>
              <p:cNvSpPr txBox="1"/>
              <p:nvPr/>
            </p:nvSpPr>
            <p:spPr>
              <a:xfrm>
                <a:off x="826130" y="2216537"/>
                <a:ext cx="1483360" cy="754567"/>
              </a:xfrm>
              <a:prstGeom prst="rect">
                <a:avLst/>
              </a:prstGeom>
              <a:noFill/>
            </p:spPr>
            <p:txBody>
              <a:bodyPr wrap="square" rtlCol="0">
                <a:spAutoFit/>
              </a:bodyPr>
              <a:lstStyle/>
              <a:p>
                <a:pPr algn="ctr"/>
                <a:r>
                  <a:rPr lang="en-GB" sz="2400" dirty="0">
                    <a:solidFill>
                      <a:schemeClr val="bg1"/>
                    </a:solidFill>
                    <a:latin typeface="Franklin Gothic Demi" panose="020B0703020102020204" pitchFamily="34" charset="0"/>
                  </a:rPr>
                  <a:t>Research Question</a:t>
                </a:r>
              </a:p>
            </p:txBody>
          </p:sp>
        </p:grpSp>
        <p:grpSp>
          <p:nvGrpSpPr>
            <p:cNvPr id="10" name="Group 9">
              <a:extLst>
                <a:ext uri="{FF2B5EF4-FFF2-40B4-BE49-F238E27FC236}">
                  <a16:creationId xmlns:a16="http://schemas.microsoft.com/office/drawing/2014/main" id="{3143DA70-EC9D-65DA-404C-65CEE5D3D94E}"/>
                </a:ext>
              </a:extLst>
            </p:cNvPr>
            <p:cNvGrpSpPr/>
            <p:nvPr/>
          </p:nvGrpSpPr>
          <p:grpSpPr>
            <a:xfrm>
              <a:off x="509539" y="3038664"/>
              <a:ext cx="4350692" cy="758372"/>
              <a:chOff x="4897120" y="1950720"/>
              <a:chExt cx="1483360" cy="1239520"/>
            </a:xfrm>
            <a:solidFill>
              <a:srgbClr val="F7AA58"/>
            </a:solidFill>
          </p:grpSpPr>
          <p:sp>
            <p:nvSpPr>
              <p:cNvPr id="11" name="Rectangle: Rounded Corners 10">
                <a:extLst>
                  <a:ext uri="{FF2B5EF4-FFF2-40B4-BE49-F238E27FC236}">
                    <a16:creationId xmlns:a16="http://schemas.microsoft.com/office/drawing/2014/main" id="{08E15696-0D27-B04B-CA32-C6159061F175}"/>
                  </a:ext>
                </a:extLst>
              </p:cNvPr>
              <p:cNvSpPr/>
              <p:nvPr/>
            </p:nvSpPr>
            <p:spPr>
              <a:xfrm>
                <a:off x="4897120" y="1950720"/>
                <a:ext cx="1483360" cy="1239520"/>
              </a:xfrm>
              <a:prstGeom prst="roundRect">
                <a:avLst/>
              </a:prstGeom>
              <a:solidFill>
                <a:srgbClr val="E76254"/>
              </a:solidFill>
              <a:ln w="57150">
                <a:solidFill>
                  <a:srgbClr val="203B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CC8A7486-3344-823D-2EC2-07BC25D5C385}"/>
                  </a:ext>
                </a:extLst>
              </p:cNvPr>
              <p:cNvSpPr txBox="1"/>
              <p:nvPr/>
            </p:nvSpPr>
            <p:spPr>
              <a:xfrm>
                <a:off x="4897120" y="2216537"/>
                <a:ext cx="1483360" cy="754568"/>
              </a:xfrm>
              <a:prstGeom prst="rect">
                <a:avLst/>
              </a:prstGeom>
              <a:noFill/>
            </p:spPr>
            <p:txBody>
              <a:bodyPr wrap="square" rtlCol="0">
                <a:spAutoFit/>
              </a:bodyPr>
              <a:lstStyle/>
              <a:p>
                <a:pPr algn="ctr"/>
                <a:r>
                  <a:rPr lang="en-GB" sz="2400" dirty="0">
                    <a:solidFill>
                      <a:schemeClr val="bg1"/>
                    </a:solidFill>
                    <a:latin typeface="Franklin Gothic Demi" panose="020B0703020102020204" pitchFamily="34" charset="0"/>
                  </a:rPr>
                  <a:t>Theory</a:t>
                </a:r>
              </a:p>
            </p:txBody>
          </p:sp>
        </p:grpSp>
        <p:grpSp>
          <p:nvGrpSpPr>
            <p:cNvPr id="13" name="Group 12">
              <a:extLst>
                <a:ext uri="{FF2B5EF4-FFF2-40B4-BE49-F238E27FC236}">
                  <a16:creationId xmlns:a16="http://schemas.microsoft.com/office/drawing/2014/main" id="{28B6DD36-4B75-9F3A-81C5-189C39CC7042}"/>
                </a:ext>
              </a:extLst>
            </p:cNvPr>
            <p:cNvGrpSpPr/>
            <p:nvPr/>
          </p:nvGrpSpPr>
          <p:grpSpPr>
            <a:xfrm>
              <a:off x="479535" y="5677800"/>
              <a:ext cx="4380696" cy="733538"/>
              <a:chOff x="3261360" y="4003040"/>
              <a:chExt cx="1483360" cy="1239520"/>
            </a:xfrm>
            <a:noFill/>
          </p:grpSpPr>
          <p:sp>
            <p:nvSpPr>
              <p:cNvPr id="14" name="Rectangle: Rounded Corners 13">
                <a:extLst>
                  <a:ext uri="{FF2B5EF4-FFF2-40B4-BE49-F238E27FC236}">
                    <a16:creationId xmlns:a16="http://schemas.microsoft.com/office/drawing/2014/main" id="{F5A90851-E3F1-CC36-218F-64E4AAAADB08}"/>
                  </a:ext>
                </a:extLst>
              </p:cNvPr>
              <p:cNvSpPr/>
              <p:nvPr/>
            </p:nvSpPr>
            <p:spPr>
              <a:xfrm>
                <a:off x="3261360" y="4003040"/>
                <a:ext cx="1483360" cy="1239520"/>
              </a:xfrm>
              <a:prstGeom prst="roundRect">
                <a:avLst/>
              </a:prstGeom>
              <a:solidFill>
                <a:srgbClr val="F7AA58"/>
              </a:solidFill>
              <a:ln w="57150">
                <a:solidFill>
                  <a:srgbClr val="203B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23B7A40A-139D-9F78-4A4B-6BEBE15F40AB}"/>
                  </a:ext>
                </a:extLst>
              </p:cNvPr>
              <p:cNvSpPr txBox="1"/>
              <p:nvPr/>
            </p:nvSpPr>
            <p:spPr>
              <a:xfrm>
                <a:off x="3261360" y="4268856"/>
                <a:ext cx="1483360" cy="780113"/>
              </a:xfrm>
              <a:prstGeom prst="rect">
                <a:avLst/>
              </a:prstGeom>
              <a:grpFill/>
            </p:spPr>
            <p:txBody>
              <a:bodyPr wrap="square" rtlCol="0">
                <a:spAutoFit/>
              </a:bodyPr>
              <a:lstStyle/>
              <a:p>
                <a:pPr algn="ctr"/>
                <a:r>
                  <a:rPr lang="en-GB" sz="2400" dirty="0">
                    <a:solidFill>
                      <a:schemeClr val="bg1"/>
                    </a:solidFill>
                    <a:latin typeface="Franklin Gothic Demi" panose="020B0703020102020204" pitchFamily="34" charset="0"/>
                  </a:rPr>
                  <a:t>Data Collection &amp; Analysis</a:t>
                </a:r>
              </a:p>
            </p:txBody>
          </p:sp>
        </p:grpSp>
        <p:grpSp>
          <p:nvGrpSpPr>
            <p:cNvPr id="16" name="Group 15">
              <a:extLst>
                <a:ext uri="{FF2B5EF4-FFF2-40B4-BE49-F238E27FC236}">
                  <a16:creationId xmlns:a16="http://schemas.microsoft.com/office/drawing/2014/main" id="{D5D215CD-0FB9-A51A-4532-CE187CD452B7}"/>
                </a:ext>
              </a:extLst>
            </p:cNvPr>
            <p:cNvGrpSpPr/>
            <p:nvPr/>
          </p:nvGrpSpPr>
          <p:grpSpPr>
            <a:xfrm>
              <a:off x="479535" y="4348732"/>
              <a:ext cx="4350692" cy="758372"/>
              <a:chOff x="4897120" y="1950720"/>
              <a:chExt cx="1483360" cy="1239520"/>
            </a:xfrm>
            <a:solidFill>
              <a:srgbClr val="F7AA58"/>
            </a:solidFill>
          </p:grpSpPr>
          <p:sp>
            <p:nvSpPr>
              <p:cNvPr id="17" name="Rectangle: Rounded Corners 16">
                <a:extLst>
                  <a:ext uri="{FF2B5EF4-FFF2-40B4-BE49-F238E27FC236}">
                    <a16:creationId xmlns:a16="http://schemas.microsoft.com/office/drawing/2014/main" id="{92326B51-3393-A375-9475-EDFADF582933}"/>
                  </a:ext>
                </a:extLst>
              </p:cNvPr>
              <p:cNvSpPr/>
              <p:nvPr/>
            </p:nvSpPr>
            <p:spPr>
              <a:xfrm>
                <a:off x="4897120" y="1950720"/>
                <a:ext cx="1483360" cy="1239520"/>
              </a:xfrm>
              <a:prstGeom prst="roundRect">
                <a:avLst/>
              </a:prstGeom>
              <a:solidFill>
                <a:srgbClr val="E76254"/>
              </a:solidFill>
              <a:ln w="57150">
                <a:solidFill>
                  <a:srgbClr val="203B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A769CF00-B87A-ECA7-546A-EA83C2D6D9F8}"/>
                  </a:ext>
                </a:extLst>
              </p:cNvPr>
              <p:cNvSpPr txBox="1"/>
              <p:nvPr/>
            </p:nvSpPr>
            <p:spPr>
              <a:xfrm>
                <a:off x="4897120" y="2216537"/>
                <a:ext cx="1483360" cy="754568"/>
              </a:xfrm>
              <a:prstGeom prst="rect">
                <a:avLst/>
              </a:prstGeom>
              <a:noFill/>
            </p:spPr>
            <p:txBody>
              <a:bodyPr wrap="square" rtlCol="0">
                <a:spAutoFit/>
              </a:bodyPr>
              <a:lstStyle/>
              <a:p>
                <a:pPr algn="ctr"/>
                <a:r>
                  <a:rPr lang="en-GB" sz="2400" dirty="0">
                    <a:solidFill>
                      <a:schemeClr val="bg1"/>
                    </a:solidFill>
                    <a:latin typeface="Franklin Gothic Demi" panose="020B0703020102020204" pitchFamily="34" charset="0"/>
                  </a:rPr>
                  <a:t>Hypotheses</a:t>
                </a:r>
              </a:p>
            </p:txBody>
          </p:sp>
        </p:grpSp>
        <p:grpSp>
          <p:nvGrpSpPr>
            <p:cNvPr id="47" name="Group 46">
              <a:extLst>
                <a:ext uri="{FF2B5EF4-FFF2-40B4-BE49-F238E27FC236}">
                  <a16:creationId xmlns:a16="http://schemas.microsoft.com/office/drawing/2014/main" id="{6119ED7D-EE5D-FA64-714C-77DA023E8109}"/>
                </a:ext>
              </a:extLst>
            </p:cNvPr>
            <p:cNvGrpSpPr/>
            <p:nvPr/>
          </p:nvGrpSpPr>
          <p:grpSpPr>
            <a:xfrm>
              <a:off x="2444678" y="2561029"/>
              <a:ext cx="420406" cy="3011149"/>
              <a:chOff x="5506633" y="1244090"/>
              <a:chExt cx="420406" cy="3011149"/>
            </a:xfrm>
          </p:grpSpPr>
          <p:sp>
            <p:nvSpPr>
              <p:cNvPr id="48" name="Arrow: Down 47">
                <a:extLst>
                  <a:ext uri="{FF2B5EF4-FFF2-40B4-BE49-F238E27FC236}">
                    <a16:creationId xmlns:a16="http://schemas.microsoft.com/office/drawing/2014/main" id="{2076F1CF-29A4-2826-7271-EF110A7B94FA}"/>
                  </a:ext>
                </a:extLst>
              </p:cNvPr>
              <p:cNvSpPr/>
              <p:nvPr/>
            </p:nvSpPr>
            <p:spPr>
              <a:xfrm>
                <a:off x="5521686" y="1244090"/>
                <a:ext cx="405353" cy="352817"/>
              </a:xfrm>
              <a:prstGeom prst="downArrow">
                <a:avLst/>
              </a:prstGeom>
              <a:solidFill>
                <a:schemeClr val="tx1">
                  <a:lumMod val="85000"/>
                  <a:lumOff val="1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49" name="Arrow: Down 48">
                <a:extLst>
                  <a:ext uri="{FF2B5EF4-FFF2-40B4-BE49-F238E27FC236}">
                    <a16:creationId xmlns:a16="http://schemas.microsoft.com/office/drawing/2014/main" id="{94B1DFC2-D88F-4571-493D-E4ACED8E3EF6}"/>
                  </a:ext>
                </a:extLst>
              </p:cNvPr>
              <p:cNvSpPr/>
              <p:nvPr/>
            </p:nvSpPr>
            <p:spPr>
              <a:xfrm>
                <a:off x="5521686" y="2539428"/>
                <a:ext cx="405353" cy="352817"/>
              </a:xfrm>
              <a:prstGeom prst="downArrow">
                <a:avLst/>
              </a:prstGeom>
              <a:solidFill>
                <a:schemeClr val="tx1">
                  <a:lumMod val="85000"/>
                  <a:lumOff val="1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0" name="Arrow: Down 49">
                <a:extLst>
                  <a:ext uri="{FF2B5EF4-FFF2-40B4-BE49-F238E27FC236}">
                    <a16:creationId xmlns:a16="http://schemas.microsoft.com/office/drawing/2014/main" id="{A3FD7BDB-A3DE-2BD8-AB63-32F14D38735B}"/>
                  </a:ext>
                </a:extLst>
              </p:cNvPr>
              <p:cNvSpPr/>
              <p:nvPr/>
            </p:nvSpPr>
            <p:spPr>
              <a:xfrm>
                <a:off x="5506633" y="3902422"/>
                <a:ext cx="405353" cy="352817"/>
              </a:xfrm>
              <a:prstGeom prst="downArrow">
                <a:avLst/>
              </a:prstGeom>
              <a:solidFill>
                <a:schemeClr val="tx1">
                  <a:lumMod val="85000"/>
                  <a:lumOff val="1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grpSp>
      </p:grpSp>
      <p:grpSp>
        <p:nvGrpSpPr>
          <p:cNvPr id="5" name="Group 4">
            <a:extLst>
              <a:ext uri="{FF2B5EF4-FFF2-40B4-BE49-F238E27FC236}">
                <a16:creationId xmlns:a16="http://schemas.microsoft.com/office/drawing/2014/main" id="{4FC4828E-5FBA-8104-4F5E-78ADC8ABD952}"/>
              </a:ext>
            </a:extLst>
          </p:cNvPr>
          <p:cNvGrpSpPr/>
          <p:nvPr/>
        </p:nvGrpSpPr>
        <p:grpSpPr>
          <a:xfrm>
            <a:off x="757777" y="226576"/>
            <a:ext cx="5034752" cy="5986640"/>
            <a:chOff x="6737337" y="468502"/>
            <a:chExt cx="5034752" cy="5986640"/>
          </a:xfrm>
        </p:grpSpPr>
        <p:grpSp>
          <p:nvGrpSpPr>
            <p:cNvPr id="19" name="Group 18">
              <a:extLst>
                <a:ext uri="{FF2B5EF4-FFF2-40B4-BE49-F238E27FC236}">
                  <a16:creationId xmlns:a16="http://schemas.microsoft.com/office/drawing/2014/main" id="{8F2FFFCD-5744-29FC-8F72-F606643E89FE}"/>
                </a:ext>
              </a:extLst>
            </p:cNvPr>
            <p:cNvGrpSpPr/>
            <p:nvPr/>
          </p:nvGrpSpPr>
          <p:grpSpPr>
            <a:xfrm>
              <a:off x="6818825" y="1697034"/>
              <a:ext cx="4420128" cy="758373"/>
              <a:chOff x="822960" y="1950720"/>
              <a:chExt cx="1486530" cy="1239520"/>
            </a:xfrm>
          </p:grpSpPr>
          <p:sp>
            <p:nvSpPr>
              <p:cNvPr id="20" name="Rectangle: Rounded Corners 19">
                <a:extLst>
                  <a:ext uri="{FF2B5EF4-FFF2-40B4-BE49-F238E27FC236}">
                    <a16:creationId xmlns:a16="http://schemas.microsoft.com/office/drawing/2014/main" id="{A4AD2304-73B4-8124-DE64-FB19F5812370}"/>
                  </a:ext>
                </a:extLst>
              </p:cNvPr>
              <p:cNvSpPr/>
              <p:nvPr/>
            </p:nvSpPr>
            <p:spPr>
              <a:xfrm>
                <a:off x="822960" y="1950720"/>
                <a:ext cx="1483360" cy="1239520"/>
              </a:xfrm>
              <a:prstGeom prst="roundRect">
                <a:avLst/>
              </a:prstGeom>
              <a:solidFill>
                <a:srgbClr val="0070C0"/>
              </a:solidFill>
              <a:ln w="57150">
                <a:solidFill>
                  <a:srgbClr val="203B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18893521-24B9-F047-E7FB-514A8C77743B}"/>
                  </a:ext>
                </a:extLst>
              </p:cNvPr>
              <p:cNvSpPr txBox="1"/>
              <p:nvPr/>
            </p:nvSpPr>
            <p:spPr>
              <a:xfrm>
                <a:off x="826130" y="2216537"/>
                <a:ext cx="1483360" cy="754567"/>
              </a:xfrm>
              <a:prstGeom prst="rect">
                <a:avLst/>
              </a:prstGeom>
              <a:noFill/>
            </p:spPr>
            <p:txBody>
              <a:bodyPr wrap="square" rtlCol="0">
                <a:spAutoFit/>
              </a:bodyPr>
              <a:lstStyle/>
              <a:p>
                <a:pPr algn="ctr"/>
                <a:r>
                  <a:rPr lang="en-GB" sz="2400" dirty="0">
                    <a:solidFill>
                      <a:schemeClr val="bg1"/>
                    </a:solidFill>
                    <a:latin typeface="Franklin Gothic Demi" panose="020B0703020102020204" pitchFamily="34" charset="0"/>
                  </a:rPr>
                  <a:t>Research Question</a:t>
                </a:r>
              </a:p>
            </p:txBody>
          </p:sp>
        </p:grpSp>
        <p:grpSp>
          <p:nvGrpSpPr>
            <p:cNvPr id="34" name="Group 33">
              <a:extLst>
                <a:ext uri="{FF2B5EF4-FFF2-40B4-BE49-F238E27FC236}">
                  <a16:creationId xmlns:a16="http://schemas.microsoft.com/office/drawing/2014/main" id="{A06395AB-C945-C4ED-9C38-67A9F03B7447}"/>
                </a:ext>
              </a:extLst>
            </p:cNvPr>
            <p:cNvGrpSpPr/>
            <p:nvPr/>
          </p:nvGrpSpPr>
          <p:grpSpPr>
            <a:xfrm>
              <a:off x="6858255" y="4348731"/>
              <a:ext cx="4350692" cy="758372"/>
              <a:chOff x="4897120" y="1950720"/>
              <a:chExt cx="1483360" cy="1239520"/>
            </a:xfrm>
            <a:solidFill>
              <a:srgbClr val="F7AA58"/>
            </a:solidFill>
          </p:grpSpPr>
          <p:sp>
            <p:nvSpPr>
              <p:cNvPr id="35" name="Rectangle: Rounded Corners 34">
                <a:extLst>
                  <a:ext uri="{FF2B5EF4-FFF2-40B4-BE49-F238E27FC236}">
                    <a16:creationId xmlns:a16="http://schemas.microsoft.com/office/drawing/2014/main" id="{EC5C4C46-4DD2-9269-7A45-58DB2A224A1B}"/>
                  </a:ext>
                </a:extLst>
              </p:cNvPr>
              <p:cNvSpPr/>
              <p:nvPr/>
            </p:nvSpPr>
            <p:spPr>
              <a:xfrm>
                <a:off x="4897120" y="1950720"/>
                <a:ext cx="1483360" cy="1239520"/>
              </a:xfrm>
              <a:prstGeom prst="roundRect">
                <a:avLst/>
              </a:prstGeom>
              <a:solidFill>
                <a:srgbClr val="E76254"/>
              </a:solidFill>
              <a:ln w="57150">
                <a:solidFill>
                  <a:srgbClr val="203B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TextBox 35">
                <a:extLst>
                  <a:ext uri="{FF2B5EF4-FFF2-40B4-BE49-F238E27FC236}">
                    <a16:creationId xmlns:a16="http://schemas.microsoft.com/office/drawing/2014/main" id="{209B55DF-A509-2521-0301-7433BFB91D4C}"/>
                  </a:ext>
                </a:extLst>
              </p:cNvPr>
              <p:cNvSpPr txBox="1"/>
              <p:nvPr/>
            </p:nvSpPr>
            <p:spPr>
              <a:xfrm>
                <a:off x="4897120" y="2216537"/>
                <a:ext cx="1483360" cy="754568"/>
              </a:xfrm>
              <a:prstGeom prst="rect">
                <a:avLst/>
              </a:prstGeom>
              <a:noFill/>
            </p:spPr>
            <p:txBody>
              <a:bodyPr wrap="square" rtlCol="0">
                <a:spAutoFit/>
              </a:bodyPr>
              <a:lstStyle/>
              <a:p>
                <a:pPr algn="ctr"/>
                <a:r>
                  <a:rPr lang="en-GB" sz="2400" dirty="0">
                    <a:solidFill>
                      <a:schemeClr val="bg1"/>
                    </a:solidFill>
                    <a:latin typeface="Franklin Gothic Demi" panose="020B0703020102020204" pitchFamily="34" charset="0"/>
                  </a:rPr>
                  <a:t>Theory</a:t>
                </a:r>
              </a:p>
            </p:txBody>
          </p:sp>
        </p:grpSp>
        <p:grpSp>
          <p:nvGrpSpPr>
            <p:cNvPr id="37" name="Group 36">
              <a:extLst>
                <a:ext uri="{FF2B5EF4-FFF2-40B4-BE49-F238E27FC236}">
                  <a16:creationId xmlns:a16="http://schemas.microsoft.com/office/drawing/2014/main" id="{C8DAE076-264A-9D8F-18F7-03BBDBF60F57}"/>
                </a:ext>
              </a:extLst>
            </p:cNvPr>
            <p:cNvGrpSpPr/>
            <p:nvPr/>
          </p:nvGrpSpPr>
          <p:grpSpPr>
            <a:xfrm>
              <a:off x="6818825" y="3063497"/>
              <a:ext cx="4380696" cy="733538"/>
              <a:chOff x="3261360" y="4342019"/>
              <a:chExt cx="1483360" cy="1239520"/>
            </a:xfrm>
            <a:noFill/>
          </p:grpSpPr>
          <p:sp>
            <p:nvSpPr>
              <p:cNvPr id="38" name="Rectangle: Rounded Corners 37">
                <a:extLst>
                  <a:ext uri="{FF2B5EF4-FFF2-40B4-BE49-F238E27FC236}">
                    <a16:creationId xmlns:a16="http://schemas.microsoft.com/office/drawing/2014/main" id="{ECE3ACC7-B27A-5166-1C23-F061EB244FAF}"/>
                  </a:ext>
                </a:extLst>
              </p:cNvPr>
              <p:cNvSpPr/>
              <p:nvPr/>
            </p:nvSpPr>
            <p:spPr>
              <a:xfrm>
                <a:off x="3261360" y="4342019"/>
                <a:ext cx="1483360" cy="1239520"/>
              </a:xfrm>
              <a:prstGeom prst="roundRect">
                <a:avLst/>
              </a:prstGeom>
              <a:solidFill>
                <a:srgbClr val="F7AA58"/>
              </a:solidFill>
              <a:ln w="57150">
                <a:solidFill>
                  <a:srgbClr val="203B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a:extLst>
                  <a:ext uri="{FF2B5EF4-FFF2-40B4-BE49-F238E27FC236}">
                    <a16:creationId xmlns:a16="http://schemas.microsoft.com/office/drawing/2014/main" id="{B49EA0C3-07E6-C4E9-63B1-685BFECF630D}"/>
                  </a:ext>
                </a:extLst>
              </p:cNvPr>
              <p:cNvSpPr txBox="1"/>
              <p:nvPr/>
            </p:nvSpPr>
            <p:spPr>
              <a:xfrm>
                <a:off x="3261360" y="4607835"/>
                <a:ext cx="1483360" cy="780114"/>
              </a:xfrm>
              <a:prstGeom prst="rect">
                <a:avLst/>
              </a:prstGeom>
              <a:grpFill/>
            </p:spPr>
            <p:txBody>
              <a:bodyPr wrap="square" rtlCol="0">
                <a:spAutoFit/>
              </a:bodyPr>
              <a:lstStyle/>
              <a:p>
                <a:pPr algn="ctr"/>
                <a:r>
                  <a:rPr lang="en-GB" sz="2400" dirty="0">
                    <a:solidFill>
                      <a:schemeClr val="bg1"/>
                    </a:solidFill>
                    <a:latin typeface="Franklin Gothic Demi" panose="020B0703020102020204" pitchFamily="34" charset="0"/>
                  </a:rPr>
                  <a:t>Data Collection &amp; Analysis</a:t>
                </a:r>
              </a:p>
            </p:txBody>
          </p:sp>
        </p:grpSp>
        <p:grpSp>
          <p:nvGrpSpPr>
            <p:cNvPr id="43" name="Group 42">
              <a:extLst>
                <a:ext uri="{FF2B5EF4-FFF2-40B4-BE49-F238E27FC236}">
                  <a16:creationId xmlns:a16="http://schemas.microsoft.com/office/drawing/2014/main" id="{3FBEAFE5-CD78-1E25-9228-0CFDFD06A75A}"/>
                </a:ext>
              </a:extLst>
            </p:cNvPr>
            <p:cNvGrpSpPr/>
            <p:nvPr/>
          </p:nvGrpSpPr>
          <p:grpSpPr>
            <a:xfrm>
              <a:off x="6828251" y="5696770"/>
              <a:ext cx="4350692" cy="758372"/>
              <a:chOff x="4897120" y="1950720"/>
              <a:chExt cx="1483360" cy="1239520"/>
            </a:xfrm>
            <a:solidFill>
              <a:srgbClr val="F7AA58"/>
            </a:solidFill>
          </p:grpSpPr>
          <p:sp>
            <p:nvSpPr>
              <p:cNvPr id="44" name="Rectangle: Rounded Corners 43">
                <a:extLst>
                  <a:ext uri="{FF2B5EF4-FFF2-40B4-BE49-F238E27FC236}">
                    <a16:creationId xmlns:a16="http://schemas.microsoft.com/office/drawing/2014/main" id="{33208E83-93B2-FB28-0B32-1B6881AE9622}"/>
                  </a:ext>
                </a:extLst>
              </p:cNvPr>
              <p:cNvSpPr/>
              <p:nvPr/>
            </p:nvSpPr>
            <p:spPr>
              <a:xfrm>
                <a:off x="4897120" y="1950720"/>
                <a:ext cx="1483360" cy="1239520"/>
              </a:xfrm>
              <a:prstGeom prst="roundRect">
                <a:avLst/>
              </a:prstGeom>
              <a:solidFill>
                <a:srgbClr val="E76254"/>
              </a:solidFill>
              <a:ln w="57150">
                <a:solidFill>
                  <a:srgbClr val="203B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81031F19-3874-CC4E-AADD-8FB290443113}"/>
                  </a:ext>
                </a:extLst>
              </p:cNvPr>
              <p:cNvSpPr txBox="1"/>
              <p:nvPr/>
            </p:nvSpPr>
            <p:spPr>
              <a:xfrm>
                <a:off x="4897120" y="2216537"/>
                <a:ext cx="1483360" cy="754568"/>
              </a:xfrm>
              <a:prstGeom prst="rect">
                <a:avLst/>
              </a:prstGeom>
              <a:noFill/>
            </p:spPr>
            <p:txBody>
              <a:bodyPr wrap="square" rtlCol="0">
                <a:spAutoFit/>
              </a:bodyPr>
              <a:lstStyle/>
              <a:p>
                <a:pPr algn="ctr"/>
                <a:r>
                  <a:rPr lang="en-GB" sz="2400" dirty="0">
                    <a:solidFill>
                      <a:schemeClr val="bg1"/>
                    </a:solidFill>
                    <a:latin typeface="Franklin Gothic Demi" panose="020B0703020102020204" pitchFamily="34" charset="0"/>
                  </a:rPr>
                  <a:t>Hypotheses</a:t>
                </a:r>
              </a:p>
            </p:txBody>
          </p:sp>
        </p:grpSp>
        <p:sp>
          <p:nvSpPr>
            <p:cNvPr id="46" name="TextBox 45">
              <a:extLst>
                <a:ext uri="{FF2B5EF4-FFF2-40B4-BE49-F238E27FC236}">
                  <a16:creationId xmlns:a16="http://schemas.microsoft.com/office/drawing/2014/main" id="{0E30DE08-4AA8-84FB-6EB8-21F25A383CED}"/>
                </a:ext>
              </a:extLst>
            </p:cNvPr>
            <p:cNvSpPr txBox="1"/>
            <p:nvPr/>
          </p:nvSpPr>
          <p:spPr>
            <a:xfrm>
              <a:off x="6737337" y="468502"/>
              <a:ext cx="5034752" cy="769441"/>
            </a:xfrm>
            <a:prstGeom prst="rect">
              <a:avLst/>
            </a:prstGeom>
            <a:noFill/>
          </p:spPr>
          <p:txBody>
            <a:bodyPr wrap="square" rtlCol="0">
              <a:spAutoFit/>
            </a:bodyPr>
            <a:lstStyle/>
            <a:p>
              <a:r>
                <a:rPr lang="en-GB" sz="4400" dirty="0">
                  <a:latin typeface="Gill Sans MT" panose="020B0502020104020203" pitchFamily="34" charset="0"/>
                </a:rPr>
                <a:t>Inductive Approach</a:t>
              </a:r>
            </a:p>
          </p:txBody>
        </p:sp>
        <p:grpSp>
          <p:nvGrpSpPr>
            <p:cNvPr id="51" name="Group 50">
              <a:extLst>
                <a:ext uri="{FF2B5EF4-FFF2-40B4-BE49-F238E27FC236}">
                  <a16:creationId xmlns:a16="http://schemas.microsoft.com/office/drawing/2014/main" id="{1E0D3235-32D4-D635-77D3-A167EC63F733}"/>
                </a:ext>
              </a:extLst>
            </p:cNvPr>
            <p:cNvGrpSpPr/>
            <p:nvPr/>
          </p:nvGrpSpPr>
          <p:grpSpPr>
            <a:xfrm>
              <a:off x="8793394" y="2577207"/>
              <a:ext cx="420406" cy="3011149"/>
              <a:chOff x="5506633" y="1244090"/>
              <a:chExt cx="420406" cy="3011149"/>
            </a:xfrm>
          </p:grpSpPr>
          <p:sp>
            <p:nvSpPr>
              <p:cNvPr id="52" name="Arrow: Down 51">
                <a:extLst>
                  <a:ext uri="{FF2B5EF4-FFF2-40B4-BE49-F238E27FC236}">
                    <a16:creationId xmlns:a16="http://schemas.microsoft.com/office/drawing/2014/main" id="{9F5ECD87-AD1A-147E-F654-AE96F077D22A}"/>
                  </a:ext>
                </a:extLst>
              </p:cNvPr>
              <p:cNvSpPr/>
              <p:nvPr/>
            </p:nvSpPr>
            <p:spPr>
              <a:xfrm>
                <a:off x="5521686" y="1244090"/>
                <a:ext cx="405353" cy="352817"/>
              </a:xfrm>
              <a:prstGeom prst="downArrow">
                <a:avLst/>
              </a:prstGeom>
              <a:solidFill>
                <a:schemeClr val="tx1">
                  <a:lumMod val="85000"/>
                  <a:lumOff val="1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3" name="Arrow: Down 52">
                <a:extLst>
                  <a:ext uri="{FF2B5EF4-FFF2-40B4-BE49-F238E27FC236}">
                    <a16:creationId xmlns:a16="http://schemas.microsoft.com/office/drawing/2014/main" id="{D6766357-611E-4C99-6100-EE3E7B5406B8}"/>
                  </a:ext>
                </a:extLst>
              </p:cNvPr>
              <p:cNvSpPr/>
              <p:nvPr/>
            </p:nvSpPr>
            <p:spPr>
              <a:xfrm>
                <a:off x="5521686" y="2539428"/>
                <a:ext cx="405353" cy="352817"/>
              </a:xfrm>
              <a:prstGeom prst="downArrow">
                <a:avLst/>
              </a:prstGeom>
              <a:solidFill>
                <a:schemeClr val="tx1">
                  <a:lumMod val="85000"/>
                  <a:lumOff val="1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4" name="Arrow: Down 53">
                <a:extLst>
                  <a:ext uri="{FF2B5EF4-FFF2-40B4-BE49-F238E27FC236}">
                    <a16:creationId xmlns:a16="http://schemas.microsoft.com/office/drawing/2014/main" id="{C44D24CB-6D37-D510-E4D2-02D784FC6D76}"/>
                  </a:ext>
                </a:extLst>
              </p:cNvPr>
              <p:cNvSpPr/>
              <p:nvPr/>
            </p:nvSpPr>
            <p:spPr>
              <a:xfrm>
                <a:off x="5506633" y="3902422"/>
                <a:ext cx="405353" cy="352817"/>
              </a:xfrm>
              <a:prstGeom prst="downArrow">
                <a:avLst/>
              </a:prstGeom>
              <a:solidFill>
                <a:schemeClr val="tx1">
                  <a:lumMod val="85000"/>
                  <a:lumOff val="1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grpSp>
      </p:grpSp>
    </p:spTree>
    <p:extLst>
      <p:ext uri="{BB962C8B-B14F-4D97-AF65-F5344CB8AC3E}">
        <p14:creationId xmlns:p14="http://schemas.microsoft.com/office/powerpoint/2010/main" val="333682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88D72-7E41-4BF6-317C-B12A6CBC422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220F639-F85E-1494-8F02-D0036BDD26AA}"/>
              </a:ext>
            </a:extLst>
          </p:cNvPr>
          <p:cNvSpPr>
            <a:spLocks noGrp="1"/>
          </p:cNvSpPr>
          <p:nvPr>
            <p:ph type="sldNum" sz="quarter" idx="12"/>
          </p:nvPr>
        </p:nvSpPr>
        <p:spPr/>
        <p:txBody>
          <a:bodyPr/>
          <a:lstStyle/>
          <a:p>
            <a:fld id="{372769DB-CAE7-4C85-A9AF-7D4D8DE4CA22}" type="slidenum">
              <a:rPr lang="en-GB" smtClean="0"/>
              <a:t>19</a:t>
            </a:fld>
            <a:endParaRPr lang="en-GB" dirty="0"/>
          </a:p>
        </p:txBody>
      </p:sp>
      <p:sp>
        <p:nvSpPr>
          <p:cNvPr id="4" name="Title 3">
            <a:extLst>
              <a:ext uri="{FF2B5EF4-FFF2-40B4-BE49-F238E27FC236}">
                <a16:creationId xmlns:a16="http://schemas.microsoft.com/office/drawing/2014/main" id="{80F6E659-E7B7-03C0-66D6-2021CC79AE48}"/>
              </a:ext>
            </a:extLst>
          </p:cNvPr>
          <p:cNvSpPr>
            <a:spLocks noGrp="1"/>
          </p:cNvSpPr>
          <p:nvPr>
            <p:ph type="title"/>
          </p:nvPr>
        </p:nvSpPr>
        <p:spPr>
          <a:xfrm>
            <a:off x="418651" y="-22999"/>
            <a:ext cx="11110858" cy="914400"/>
          </a:xfrm>
        </p:spPr>
        <p:txBody>
          <a:bodyPr/>
          <a:lstStyle/>
          <a:p>
            <a:r>
              <a:rPr lang="en-GB" sz="3600" dirty="0"/>
              <a:t>Example 1 – Explaining vote choice</a:t>
            </a:r>
          </a:p>
        </p:txBody>
      </p:sp>
      <p:sp>
        <p:nvSpPr>
          <p:cNvPr id="5" name="TextBox 4">
            <a:extLst>
              <a:ext uri="{FF2B5EF4-FFF2-40B4-BE49-F238E27FC236}">
                <a16:creationId xmlns:a16="http://schemas.microsoft.com/office/drawing/2014/main" id="{82DA71E7-89E6-FAD3-A519-891354639005}"/>
              </a:ext>
            </a:extLst>
          </p:cNvPr>
          <p:cNvSpPr txBox="1"/>
          <p:nvPr/>
        </p:nvSpPr>
        <p:spPr>
          <a:xfrm>
            <a:off x="418651" y="1579967"/>
            <a:ext cx="11449094" cy="3662541"/>
          </a:xfrm>
          <a:prstGeom prst="rect">
            <a:avLst/>
          </a:prstGeom>
          <a:noFill/>
        </p:spPr>
        <p:txBody>
          <a:bodyPr wrap="square" rtlCol="0">
            <a:spAutoFit/>
          </a:bodyPr>
          <a:lstStyle/>
          <a:p>
            <a:r>
              <a:rPr lang="en-GB" sz="4000" dirty="0">
                <a:latin typeface="Gill Sans MT" panose="020B0502020104020203" pitchFamily="34" charset="0"/>
              </a:rPr>
              <a:t>Research question:</a:t>
            </a:r>
          </a:p>
          <a:p>
            <a:pPr marL="571500" indent="-571500">
              <a:buFont typeface="Arial" panose="020B0604020202020204" pitchFamily="34" charset="0"/>
              <a:buChar char="•"/>
            </a:pPr>
            <a:r>
              <a:rPr lang="en-GB" sz="4000" dirty="0">
                <a:latin typeface="Gill Sans MT" panose="020B0502020104020203" pitchFamily="34" charset="0"/>
              </a:rPr>
              <a:t>Were men or women more likely to vote for Donald Trump in the US Presidential election?</a:t>
            </a:r>
          </a:p>
          <a:p>
            <a:pPr marL="571500" indent="-571500">
              <a:buFont typeface="Arial" panose="020B0604020202020204" pitchFamily="34" charset="0"/>
              <a:buChar char="•"/>
            </a:pPr>
            <a:r>
              <a:rPr lang="en-GB" sz="4000" dirty="0">
                <a:solidFill>
                  <a:srgbClr val="376795"/>
                </a:solidFill>
                <a:latin typeface="Gill Sans MT" panose="020B0502020104020203" pitchFamily="34" charset="0"/>
              </a:rPr>
              <a:t>Why?</a:t>
            </a:r>
          </a:p>
          <a:p>
            <a:endParaRPr lang="en-GB" sz="3600" dirty="0">
              <a:latin typeface="Gill Sans MT" panose="020B0502020104020203" pitchFamily="34" charset="0"/>
            </a:endParaRPr>
          </a:p>
          <a:p>
            <a:endParaRPr lang="en-GB" sz="3600" dirty="0">
              <a:latin typeface="Gill Sans MT" panose="020B0502020104020203" pitchFamily="34" charset="0"/>
            </a:endParaRPr>
          </a:p>
        </p:txBody>
      </p:sp>
      <p:sp>
        <p:nvSpPr>
          <p:cNvPr id="6" name="TextBox 5">
            <a:extLst>
              <a:ext uri="{FF2B5EF4-FFF2-40B4-BE49-F238E27FC236}">
                <a16:creationId xmlns:a16="http://schemas.microsoft.com/office/drawing/2014/main" id="{D908B158-0DC7-E402-9148-900AB453CA95}"/>
              </a:ext>
            </a:extLst>
          </p:cNvPr>
          <p:cNvSpPr txBox="1"/>
          <p:nvPr/>
        </p:nvSpPr>
        <p:spPr>
          <a:xfrm>
            <a:off x="8665656" y="4461466"/>
            <a:ext cx="2051116" cy="1077218"/>
          </a:xfrm>
          <a:prstGeom prst="rect">
            <a:avLst/>
          </a:prstGeom>
          <a:noFill/>
        </p:spPr>
        <p:txBody>
          <a:bodyPr wrap="square" rtlCol="0">
            <a:spAutoFit/>
          </a:bodyPr>
          <a:lstStyle/>
          <a:p>
            <a:pPr algn="ctr"/>
            <a:r>
              <a:rPr lang="en-GB" sz="3200" dirty="0">
                <a:latin typeface="Gill Sans MT" panose="020B0502020104020203" pitchFamily="34" charset="0"/>
              </a:rPr>
              <a:t>Vote choice</a:t>
            </a:r>
          </a:p>
        </p:txBody>
      </p:sp>
      <p:sp>
        <p:nvSpPr>
          <p:cNvPr id="7" name="Rectangle: Rounded Corners 6">
            <a:extLst>
              <a:ext uri="{FF2B5EF4-FFF2-40B4-BE49-F238E27FC236}">
                <a16:creationId xmlns:a16="http://schemas.microsoft.com/office/drawing/2014/main" id="{2F7BD2BC-7808-4141-20FC-3C6EEA72399E}"/>
              </a:ext>
            </a:extLst>
          </p:cNvPr>
          <p:cNvSpPr/>
          <p:nvPr/>
        </p:nvSpPr>
        <p:spPr>
          <a:xfrm>
            <a:off x="7934199" y="4070639"/>
            <a:ext cx="3514030" cy="1999036"/>
          </a:xfrm>
          <a:prstGeom prst="roundRect">
            <a:avLst/>
          </a:prstGeom>
          <a:noFill/>
          <a:ln w="57150">
            <a:solidFill>
              <a:schemeClr val="bg2">
                <a:lumMod val="2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EEBC17F8-7626-4DB8-F9F0-709CFADFDFC0}"/>
              </a:ext>
            </a:extLst>
          </p:cNvPr>
          <p:cNvSpPr txBox="1"/>
          <p:nvPr/>
        </p:nvSpPr>
        <p:spPr>
          <a:xfrm>
            <a:off x="1096488" y="4626955"/>
            <a:ext cx="5059680" cy="954107"/>
          </a:xfrm>
          <a:prstGeom prst="rect">
            <a:avLst/>
          </a:prstGeom>
          <a:noFill/>
        </p:spPr>
        <p:txBody>
          <a:bodyPr wrap="square" rtlCol="0">
            <a:spAutoFit/>
          </a:bodyPr>
          <a:lstStyle/>
          <a:p>
            <a:r>
              <a:rPr lang="en-GB" sz="2800" dirty="0">
                <a:latin typeface="Gill Sans MT" panose="020B0502020104020203" pitchFamily="34" charset="0"/>
              </a:rPr>
              <a:t>Key concepts = Sex, vote choice</a:t>
            </a:r>
          </a:p>
          <a:p>
            <a:r>
              <a:rPr lang="en-GB" sz="2800" dirty="0">
                <a:latin typeface="Gill Sans MT" panose="020B0502020104020203" pitchFamily="34" charset="0"/>
              </a:rPr>
              <a:t>Level of analysis = Individual level</a:t>
            </a:r>
          </a:p>
        </p:txBody>
      </p:sp>
    </p:spTree>
    <p:extLst>
      <p:ext uri="{BB962C8B-B14F-4D97-AF65-F5344CB8AC3E}">
        <p14:creationId xmlns:p14="http://schemas.microsoft.com/office/powerpoint/2010/main" val="398387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29ED-A900-4F1F-CE76-D4CD7E8B9016}"/>
              </a:ext>
            </a:extLst>
          </p:cNvPr>
          <p:cNvSpPr>
            <a:spLocks noGrp="1"/>
          </p:cNvSpPr>
          <p:nvPr>
            <p:ph type="title"/>
          </p:nvPr>
        </p:nvSpPr>
        <p:spPr/>
        <p:txBody>
          <a:bodyPr/>
          <a:lstStyle/>
          <a:p>
            <a:r>
              <a:rPr lang="en-GB" dirty="0"/>
              <a:t>What we will cover</a:t>
            </a:r>
          </a:p>
        </p:txBody>
      </p:sp>
      <p:sp>
        <p:nvSpPr>
          <p:cNvPr id="3" name="Content Placeholder 2">
            <a:extLst>
              <a:ext uri="{FF2B5EF4-FFF2-40B4-BE49-F238E27FC236}">
                <a16:creationId xmlns:a16="http://schemas.microsoft.com/office/drawing/2014/main" id="{2474AEB9-DDBA-50B4-DF19-D66664425378}"/>
              </a:ext>
            </a:extLst>
          </p:cNvPr>
          <p:cNvSpPr>
            <a:spLocks noGrp="1"/>
          </p:cNvSpPr>
          <p:nvPr>
            <p:ph idx="1"/>
          </p:nvPr>
        </p:nvSpPr>
        <p:spPr/>
        <p:txBody>
          <a:bodyPr>
            <a:normAutofit/>
          </a:bodyPr>
          <a:lstStyle/>
          <a:p>
            <a:r>
              <a:rPr lang="en-GB" dirty="0"/>
              <a:t>What are models?</a:t>
            </a:r>
          </a:p>
          <a:p>
            <a:r>
              <a:rPr lang="en-GB" dirty="0"/>
              <a:t>What is a theory?</a:t>
            </a:r>
          </a:p>
          <a:p>
            <a:r>
              <a:rPr lang="en-GB" dirty="0"/>
              <a:t>Different types of theories</a:t>
            </a:r>
          </a:p>
          <a:p>
            <a:r>
              <a:rPr lang="en-GB" dirty="0"/>
              <a:t>What are concepts?</a:t>
            </a:r>
          </a:p>
          <a:p>
            <a:r>
              <a:rPr lang="en-GB" dirty="0"/>
              <a:t>How do these apply to political research?</a:t>
            </a:r>
          </a:p>
          <a:p>
            <a:r>
              <a:rPr lang="en-GB" dirty="0"/>
              <a:t>Inductive and deductive research</a:t>
            </a:r>
          </a:p>
        </p:txBody>
      </p:sp>
      <p:sp>
        <p:nvSpPr>
          <p:cNvPr id="5" name="Slide Number Placeholder 4">
            <a:extLst>
              <a:ext uri="{FF2B5EF4-FFF2-40B4-BE49-F238E27FC236}">
                <a16:creationId xmlns:a16="http://schemas.microsoft.com/office/drawing/2014/main" id="{A633363A-9297-622C-BDB2-C0D07106F406}"/>
              </a:ext>
            </a:extLst>
          </p:cNvPr>
          <p:cNvSpPr>
            <a:spLocks noGrp="1"/>
          </p:cNvSpPr>
          <p:nvPr>
            <p:ph type="sldNum" sz="quarter" idx="12"/>
          </p:nvPr>
        </p:nvSpPr>
        <p:spPr/>
        <p:txBody>
          <a:bodyPr/>
          <a:lstStyle/>
          <a:p>
            <a:fld id="{372769DB-CAE7-4C85-A9AF-7D4D8DE4CA22}" type="slidenum">
              <a:rPr lang="en-GB" smtClean="0"/>
              <a:t>2</a:t>
            </a:fld>
            <a:endParaRPr lang="en-GB" dirty="0"/>
          </a:p>
        </p:txBody>
      </p:sp>
    </p:spTree>
    <p:extLst>
      <p:ext uri="{BB962C8B-B14F-4D97-AF65-F5344CB8AC3E}">
        <p14:creationId xmlns:p14="http://schemas.microsoft.com/office/powerpoint/2010/main" val="3796173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905E8-4E34-4AB7-5CA5-A510F9DF691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BA9615-295F-9F92-27E6-A05FC7B2F9EA}"/>
              </a:ext>
            </a:extLst>
          </p:cNvPr>
          <p:cNvSpPr>
            <a:spLocks noGrp="1"/>
          </p:cNvSpPr>
          <p:nvPr>
            <p:ph type="sldNum" sz="quarter" idx="12"/>
          </p:nvPr>
        </p:nvSpPr>
        <p:spPr/>
        <p:txBody>
          <a:bodyPr/>
          <a:lstStyle/>
          <a:p>
            <a:fld id="{372769DB-CAE7-4C85-A9AF-7D4D8DE4CA22}" type="slidenum">
              <a:rPr lang="en-GB" smtClean="0"/>
              <a:t>20</a:t>
            </a:fld>
            <a:endParaRPr lang="en-GB" dirty="0"/>
          </a:p>
        </p:txBody>
      </p:sp>
      <p:sp>
        <p:nvSpPr>
          <p:cNvPr id="4" name="Title 3">
            <a:extLst>
              <a:ext uri="{FF2B5EF4-FFF2-40B4-BE49-F238E27FC236}">
                <a16:creationId xmlns:a16="http://schemas.microsoft.com/office/drawing/2014/main" id="{880E378A-6A41-AE3C-52AF-586F641C67EC}"/>
              </a:ext>
            </a:extLst>
          </p:cNvPr>
          <p:cNvSpPr>
            <a:spLocks noGrp="1"/>
          </p:cNvSpPr>
          <p:nvPr>
            <p:ph type="title"/>
          </p:nvPr>
        </p:nvSpPr>
        <p:spPr>
          <a:xfrm>
            <a:off x="418651" y="-22999"/>
            <a:ext cx="11110858" cy="914400"/>
          </a:xfrm>
        </p:spPr>
        <p:txBody>
          <a:bodyPr/>
          <a:lstStyle/>
          <a:p>
            <a:r>
              <a:rPr lang="en-GB" sz="3600" dirty="0"/>
              <a:t>Example 1 – Explaining vote choice</a:t>
            </a:r>
          </a:p>
        </p:txBody>
      </p:sp>
      <p:sp>
        <p:nvSpPr>
          <p:cNvPr id="5" name="TextBox 4">
            <a:extLst>
              <a:ext uri="{FF2B5EF4-FFF2-40B4-BE49-F238E27FC236}">
                <a16:creationId xmlns:a16="http://schemas.microsoft.com/office/drawing/2014/main" id="{6CB973F7-1352-AC3A-FA95-FE6C5047DBE6}"/>
              </a:ext>
            </a:extLst>
          </p:cNvPr>
          <p:cNvSpPr txBox="1"/>
          <p:nvPr/>
        </p:nvSpPr>
        <p:spPr>
          <a:xfrm>
            <a:off x="348759" y="1717745"/>
            <a:ext cx="11449094" cy="2862322"/>
          </a:xfrm>
          <a:prstGeom prst="rect">
            <a:avLst/>
          </a:prstGeom>
          <a:noFill/>
        </p:spPr>
        <p:txBody>
          <a:bodyPr wrap="square" rtlCol="0">
            <a:spAutoFit/>
          </a:bodyPr>
          <a:lstStyle/>
          <a:p>
            <a:pPr marL="571500" indent="-571500">
              <a:buFont typeface="Arial" panose="020B0604020202020204" pitchFamily="34" charset="0"/>
              <a:buChar char="•"/>
            </a:pPr>
            <a:r>
              <a:rPr lang="en-GB" sz="3600" dirty="0">
                <a:solidFill>
                  <a:srgbClr val="F48914"/>
                </a:solidFill>
                <a:latin typeface="Gill Sans MT" panose="020B0502020104020203" pitchFamily="34" charset="0"/>
              </a:rPr>
              <a:t>Descriptive representation</a:t>
            </a:r>
          </a:p>
          <a:p>
            <a:pPr marL="571500" indent="-571500">
              <a:buFont typeface="Arial" panose="020B0604020202020204" pitchFamily="34" charset="0"/>
              <a:buChar char="•"/>
            </a:pPr>
            <a:r>
              <a:rPr lang="en-GB" sz="3600" dirty="0">
                <a:solidFill>
                  <a:srgbClr val="F48914"/>
                </a:solidFill>
                <a:latin typeface="Gill Sans MT" panose="020B0502020104020203" pitchFamily="34" charset="0"/>
              </a:rPr>
              <a:t>Substantive representation</a:t>
            </a:r>
          </a:p>
          <a:p>
            <a:pPr marL="571500" indent="-571500">
              <a:buFont typeface="Arial" panose="020B0604020202020204" pitchFamily="34" charset="0"/>
              <a:buChar char="•"/>
            </a:pPr>
            <a:r>
              <a:rPr lang="en-GB" sz="3600" dirty="0">
                <a:latin typeface="Gill Sans MT" panose="020B0502020104020203" pitchFamily="34" charset="0"/>
              </a:rPr>
              <a:t>Additional variables:</a:t>
            </a:r>
          </a:p>
          <a:p>
            <a:pPr marL="1028700" lvl="1" indent="-571500">
              <a:buFont typeface="Arial" panose="020B0604020202020204" pitchFamily="34" charset="0"/>
              <a:buChar char="•"/>
            </a:pPr>
            <a:r>
              <a:rPr lang="en-GB" sz="3600" dirty="0">
                <a:latin typeface="Gill Sans MT" panose="020B0502020104020203" pitchFamily="34" charset="0"/>
              </a:rPr>
              <a:t>Gender, turnout, other parties, ethnicity, education</a:t>
            </a:r>
          </a:p>
          <a:p>
            <a:endParaRPr lang="en-GB" sz="3600" dirty="0">
              <a:latin typeface="Gill Sans MT" panose="020B0502020104020203" pitchFamily="34" charset="0"/>
            </a:endParaRPr>
          </a:p>
        </p:txBody>
      </p:sp>
      <p:sp>
        <p:nvSpPr>
          <p:cNvPr id="6" name="TextBox 5">
            <a:extLst>
              <a:ext uri="{FF2B5EF4-FFF2-40B4-BE49-F238E27FC236}">
                <a16:creationId xmlns:a16="http://schemas.microsoft.com/office/drawing/2014/main" id="{B527B844-4866-4FC8-0CAA-0F970D435C60}"/>
              </a:ext>
            </a:extLst>
          </p:cNvPr>
          <p:cNvSpPr txBox="1"/>
          <p:nvPr/>
        </p:nvSpPr>
        <p:spPr>
          <a:xfrm>
            <a:off x="9722233" y="4708646"/>
            <a:ext cx="2051116" cy="1077218"/>
          </a:xfrm>
          <a:prstGeom prst="rect">
            <a:avLst/>
          </a:prstGeom>
          <a:noFill/>
        </p:spPr>
        <p:txBody>
          <a:bodyPr wrap="square" rtlCol="0">
            <a:spAutoFit/>
          </a:bodyPr>
          <a:lstStyle/>
          <a:p>
            <a:pPr algn="ctr"/>
            <a:r>
              <a:rPr lang="en-GB" sz="3200" dirty="0">
                <a:latin typeface="Gill Sans MT" panose="020B0502020104020203" pitchFamily="34" charset="0"/>
              </a:rPr>
              <a:t>Vote choice</a:t>
            </a:r>
          </a:p>
        </p:txBody>
      </p:sp>
      <p:sp>
        <p:nvSpPr>
          <p:cNvPr id="7" name="Rectangle: Rounded Corners 6">
            <a:extLst>
              <a:ext uri="{FF2B5EF4-FFF2-40B4-BE49-F238E27FC236}">
                <a16:creationId xmlns:a16="http://schemas.microsoft.com/office/drawing/2014/main" id="{1460B6E3-3115-1978-554F-7B50F3013CF6}"/>
              </a:ext>
            </a:extLst>
          </p:cNvPr>
          <p:cNvSpPr/>
          <p:nvPr/>
        </p:nvSpPr>
        <p:spPr>
          <a:xfrm>
            <a:off x="9799488" y="4601882"/>
            <a:ext cx="1896605" cy="1352302"/>
          </a:xfrm>
          <a:prstGeom prst="roundRect">
            <a:avLst/>
          </a:prstGeom>
          <a:noFill/>
          <a:ln w="57150">
            <a:solidFill>
              <a:schemeClr val="bg2">
                <a:lumMod val="2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4A21A8BD-DE27-802E-90B8-91C09B4699AE}"/>
              </a:ext>
            </a:extLst>
          </p:cNvPr>
          <p:cNvSpPr txBox="1"/>
          <p:nvPr/>
        </p:nvSpPr>
        <p:spPr>
          <a:xfrm>
            <a:off x="418651" y="4653801"/>
            <a:ext cx="5059680" cy="954107"/>
          </a:xfrm>
          <a:prstGeom prst="rect">
            <a:avLst/>
          </a:prstGeom>
          <a:noFill/>
        </p:spPr>
        <p:txBody>
          <a:bodyPr wrap="square" rtlCol="0">
            <a:spAutoFit/>
          </a:bodyPr>
          <a:lstStyle/>
          <a:p>
            <a:r>
              <a:rPr lang="en-GB" sz="2800" dirty="0">
                <a:latin typeface="Gill Sans MT" panose="020B0502020104020203" pitchFamily="34" charset="0"/>
              </a:rPr>
              <a:t>Key concepts = Sex, vote choice</a:t>
            </a:r>
          </a:p>
          <a:p>
            <a:r>
              <a:rPr lang="en-GB" sz="2800" dirty="0">
                <a:latin typeface="Gill Sans MT" panose="020B0502020104020203" pitchFamily="34" charset="0"/>
              </a:rPr>
              <a:t>Level of analysis = Individual level</a:t>
            </a:r>
          </a:p>
        </p:txBody>
      </p:sp>
      <p:sp>
        <p:nvSpPr>
          <p:cNvPr id="9" name="TextBox 8">
            <a:extLst>
              <a:ext uri="{FF2B5EF4-FFF2-40B4-BE49-F238E27FC236}">
                <a16:creationId xmlns:a16="http://schemas.microsoft.com/office/drawing/2014/main" id="{DB0EDF13-26C6-09AE-C86C-99DDF4EA99AF}"/>
              </a:ext>
            </a:extLst>
          </p:cNvPr>
          <p:cNvSpPr txBox="1"/>
          <p:nvPr/>
        </p:nvSpPr>
        <p:spPr>
          <a:xfrm>
            <a:off x="6359065" y="4945913"/>
            <a:ext cx="2051116" cy="584775"/>
          </a:xfrm>
          <a:prstGeom prst="rect">
            <a:avLst/>
          </a:prstGeom>
          <a:noFill/>
        </p:spPr>
        <p:txBody>
          <a:bodyPr wrap="square" rtlCol="0">
            <a:spAutoFit/>
          </a:bodyPr>
          <a:lstStyle/>
          <a:p>
            <a:pPr algn="ctr"/>
            <a:r>
              <a:rPr lang="en-GB" sz="3200" dirty="0">
                <a:latin typeface="Gill Sans MT" panose="020B0502020104020203" pitchFamily="34" charset="0"/>
              </a:rPr>
              <a:t>Sex</a:t>
            </a:r>
          </a:p>
        </p:txBody>
      </p:sp>
      <p:sp>
        <p:nvSpPr>
          <p:cNvPr id="11" name="Rectangle: Rounded Corners 10">
            <a:extLst>
              <a:ext uri="{FF2B5EF4-FFF2-40B4-BE49-F238E27FC236}">
                <a16:creationId xmlns:a16="http://schemas.microsoft.com/office/drawing/2014/main" id="{49B6ECD3-B726-0905-3002-EEC784B1D433}"/>
              </a:ext>
            </a:extLst>
          </p:cNvPr>
          <p:cNvSpPr/>
          <p:nvPr/>
        </p:nvSpPr>
        <p:spPr>
          <a:xfrm>
            <a:off x="6436321" y="4601882"/>
            <a:ext cx="1896605" cy="1352302"/>
          </a:xfrm>
          <a:prstGeom prst="roundRect">
            <a:avLst/>
          </a:prstGeom>
          <a:noFill/>
          <a:ln w="57150">
            <a:solidFill>
              <a:schemeClr val="bg2">
                <a:lumMod val="2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12" name="Arrow: Right 11">
            <a:extLst>
              <a:ext uri="{FF2B5EF4-FFF2-40B4-BE49-F238E27FC236}">
                <a16:creationId xmlns:a16="http://schemas.microsoft.com/office/drawing/2014/main" id="{8B70D9ED-CAFE-85ED-DF27-F6C2B1E0473A}"/>
              </a:ext>
            </a:extLst>
          </p:cNvPr>
          <p:cNvSpPr/>
          <p:nvPr/>
        </p:nvSpPr>
        <p:spPr>
          <a:xfrm>
            <a:off x="8517519" y="5104608"/>
            <a:ext cx="1097376" cy="29238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6554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88D72-7E41-4BF6-317C-B12A6CBC422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220F639-F85E-1494-8F02-D0036BDD26AA}"/>
              </a:ext>
            </a:extLst>
          </p:cNvPr>
          <p:cNvSpPr>
            <a:spLocks noGrp="1"/>
          </p:cNvSpPr>
          <p:nvPr>
            <p:ph type="sldNum" sz="quarter" idx="12"/>
          </p:nvPr>
        </p:nvSpPr>
        <p:spPr/>
        <p:txBody>
          <a:bodyPr/>
          <a:lstStyle/>
          <a:p>
            <a:fld id="{372769DB-CAE7-4C85-A9AF-7D4D8DE4CA22}" type="slidenum">
              <a:rPr lang="en-GB" smtClean="0"/>
              <a:t>21</a:t>
            </a:fld>
            <a:endParaRPr lang="en-GB" dirty="0"/>
          </a:p>
        </p:txBody>
      </p:sp>
      <p:sp>
        <p:nvSpPr>
          <p:cNvPr id="4" name="Title 3">
            <a:extLst>
              <a:ext uri="{FF2B5EF4-FFF2-40B4-BE49-F238E27FC236}">
                <a16:creationId xmlns:a16="http://schemas.microsoft.com/office/drawing/2014/main" id="{80F6E659-E7B7-03C0-66D6-2021CC79AE48}"/>
              </a:ext>
            </a:extLst>
          </p:cNvPr>
          <p:cNvSpPr>
            <a:spLocks noGrp="1"/>
          </p:cNvSpPr>
          <p:nvPr>
            <p:ph type="title"/>
          </p:nvPr>
        </p:nvSpPr>
        <p:spPr>
          <a:xfrm>
            <a:off x="418651" y="-22999"/>
            <a:ext cx="11110858" cy="914400"/>
          </a:xfrm>
        </p:spPr>
        <p:txBody>
          <a:bodyPr/>
          <a:lstStyle/>
          <a:p>
            <a:r>
              <a:rPr lang="en-GB" sz="3600" dirty="0"/>
              <a:t>Example 2 – Explaining protest</a:t>
            </a:r>
          </a:p>
        </p:txBody>
      </p:sp>
      <p:sp>
        <p:nvSpPr>
          <p:cNvPr id="5" name="TextBox 4">
            <a:extLst>
              <a:ext uri="{FF2B5EF4-FFF2-40B4-BE49-F238E27FC236}">
                <a16:creationId xmlns:a16="http://schemas.microsoft.com/office/drawing/2014/main" id="{82DA71E7-89E6-FAD3-A519-891354639005}"/>
              </a:ext>
            </a:extLst>
          </p:cNvPr>
          <p:cNvSpPr txBox="1"/>
          <p:nvPr/>
        </p:nvSpPr>
        <p:spPr>
          <a:xfrm>
            <a:off x="418651" y="1579967"/>
            <a:ext cx="8872885" cy="3046988"/>
          </a:xfrm>
          <a:prstGeom prst="rect">
            <a:avLst/>
          </a:prstGeom>
          <a:noFill/>
        </p:spPr>
        <p:txBody>
          <a:bodyPr wrap="square" rtlCol="0">
            <a:spAutoFit/>
          </a:bodyPr>
          <a:lstStyle/>
          <a:p>
            <a:r>
              <a:rPr lang="en-GB" sz="4000" dirty="0">
                <a:latin typeface="Gill Sans MT" panose="020B0502020104020203" pitchFamily="34" charset="0"/>
              </a:rPr>
              <a:t>Research question:</a:t>
            </a:r>
          </a:p>
          <a:p>
            <a:pPr marL="571500" indent="-571500">
              <a:buFont typeface="Arial" panose="020B0604020202020204" pitchFamily="34" charset="0"/>
              <a:buChar char="•"/>
            </a:pPr>
            <a:r>
              <a:rPr lang="en-GB" sz="4000" dirty="0">
                <a:solidFill>
                  <a:srgbClr val="376795"/>
                </a:solidFill>
                <a:latin typeface="Gill Sans MT" panose="020B0502020104020203" pitchFamily="34" charset="0"/>
              </a:rPr>
              <a:t>Why are some people more likely to take part in protests than others?</a:t>
            </a:r>
          </a:p>
          <a:p>
            <a:endParaRPr lang="en-GB" sz="3600" dirty="0">
              <a:latin typeface="Gill Sans MT" panose="020B0502020104020203" pitchFamily="34" charset="0"/>
            </a:endParaRPr>
          </a:p>
          <a:p>
            <a:endParaRPr lang="en-GB" sz="3600" dirty="0">
              <a:latin typeface="Gill Sans MT" panose="020B0502020104020203" pitchFamily="34" charset="0"/>
            </a:endParaRPr>
          </a:p>
        </p:txBody>
      </p:sp>
      <p:sp>
        <p:nvSpPr>
          <p:cNvPr id="6" name="TextBox 5">
            <a:extLst>
              <a:ext uri="{FF2B5EF4-FFF2-40B4-BE49-F238E27FC236}">
                <a16:creationId xmlns:a16="http://schemas.microsoft.com/office/drawing/2014/main" id="{D908B158-0DC7-E402-9148-900AB453CA95}"/>
              </a:ext>
            </a:extLst>
          </p:cNvPr>
          <p:cNvSpPr txBox="1"/>
          <p:nvPr/>
        </p:nvSpPr>
        <p:spPr>
          <a:xfrm>
            <a:off x="8665656" y="4461466"/>
            <a:ext cx="2051116" cy="1077218"/>
          </a:xfrm>
          <a:prstGeom prst="rect">
            <a:avLst/>
          </a:prstGeom>
          <a:noFill/>
        </p:spPr>
        <p:txBody>
          <a:bodyPr wrap="square" rtlCol="0">
            <a:spAutoFit/>
          </a:bodyPr>
          <a:lstStyle/>
          <a:p>
            <a:pPr algn="ctr"/>
            <a:r>
              <a:rPr lang="en-GB" sz="3200" dirty="0">
                <a:latin typeface="Gill Sans MT" panose="020B0502020104020203" pitchFamily="34" charset="0"/>
              </a:rPr>
              <a:t>Political </a:t>
            </a:r>
          </a:p>
          <a:p>
            <a:pPr algn="ctr"/>
            <a:r>
              <a:rPr lang="en-GB" sz="3200" dirty="0">
                <a:latin typeface="Gill Sans MT" panose="020B0502020104020203" pitchFamily="34" charset="0"/>
              </a:rPr>
              <a:t>protest</a:t>
            </a:r>
          </a:p>
        </p:txBody>
      </p:sp>
      <p:sp>
        <p:nvSpPr>
          <p:cNvPr id="7" name="Rectangle: Rounded Corners 6">
            <a:extLst>
              <a:ext uri="{FF2B5EF4-FFF2-40B4-BE49-F238E27FC236}">
                <a16:creationId xmlns:a16="http://schemas.microsoft.com/office/drawing/2014/main" id="{2F7BD2BC-7808-4141-20FC-3C6EEA72399E}"/>
              </a:ext>
            </a:extLst>
          </p:cNvPr>
          <p:cNvSpPr/>
          <p:nvPr/>
        </p:nvSpPr>
        <p:spPr>
          <a:xfrm>
            <a:off x="7934199" y="4070639"/>
            <a:ext cx="3514030" cy="1999036"/>
          </a:xfrm>
          <a:prstGeom prst="roundRect">
            <a:avLst/>
          </a:prstGeom>
          <a:noFill/>
          <a:ln w="57150">
            <a:solidFill>
              <a:schemeClr val="bg2">
                <a:lumMod val="2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8" name="TextBox 7">
            <a:extLst>
              <a:ext uri="{FF2B5EF4-FFF2-40B4-BE49-F238E27FC236}">
                <a16:creationId xmlns:a16="http://schemas.microsoft.com/office/drawing/2014/main" id="{EEBC17F8-7626-4DB8-F9F0-709CFADFDFC0}"/>
              </a:ext>
            </a:extLst>
          </p:cNvPr>
          <p:cNvSpPr txBox="1"/>
          <p:nvPr/>
        </p:nvSpPr>
        <p:spPr>
          <a:xfrm>
            <a:off x="1096488" y="4626955"/>
            <a:ext cx="5059680" cy="954107"/>
          </a:xfrm>
          <a:prstGeom prst="rect">
            <a:avLst/>
          </a:prstGeom>
          <a:noFill/>
        </p:spPr>
        <p:txBody>
          <a:bodyPr wrap="square" rtlCol="0">
            <a:spAutoFit/>
          </a:bodyPr>
          <a:lstStyle/>
          <a:p>
            <a:r>
              <a:rPr lang="en-GB" sz="2800" dirty="0">
                <a:latin typeface="Gill Sans MT" panose="020B0502020104020203" pitchFamily="34" charset="0"/>
              </a:rPr>
              <a:t>Key concept = Protest</a:t>
            </a:r>
          </a:p>
          <a:p>
            <a:r>
              <a:rPr lang="en-GB" sz="2800" dirty="0">
                <a:latin typeface="Gill Sans MT" panose="020B0502020104020203" pitchFamily="34" charset="0"/>
              </a:rPr>
              <a:t>Level of analysis = Individual level</a:t>
            </a:r>
          </a:p>
        </p:txBody>
      </p:sp>
    </p:spTree>
    <p:extLst>
      <p:ext uri="{BB962C8B-B14F-4D97-AF65-F5344CB8AC3E}">
        <p14:creationId xmlns:p14="http://schemas.microsoft.com/office/powerpoint/2010/main" val="2306656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34702F-713B-4BD5-4A69-908DF1EC1C95}"/>
              </a:ext>
            </a:extLst>
          </p:cNvPr>
          <p:cNvSpPr>
            <a:spLocks noGrp="1"/>
          </p:cNvSpPr>
          <p:nvPr>
            <p:ph type="sldNum" sz="quarter" idx="12"/>
          </p:nvPr>
        </p:nvSpPr>
        <p:spPr/>
        <p:txBody>
          <a:bodyPr/>
          <a:lstStyle/>
          <a:p>
            <a:fld id="{372769DB-CAE7-4C85-A9AF-7D4D8DE4CA22}" type="slidenum">
              <a:rPr lang="en-GB" smtClean="0"/>
              <a:t>22</a:t>
            </a:fld>
            <a:endParaRPr lang="en-GB" dirty="0"/>
          </a:p>
        </p:txBody>
      </p:sp>
      <p:sp>
        <p:nvSpPr>
          <p:cNvPr id="4" name="Title 3">
            <a:extLst>
              <a:ext uri="{FF2B5EF4-FFF2-40B4-BE49-F238E27FC236}">
                <a16:creationId xmlns:a16="http://schemas.microsoft.com/office/drawing/2014/main" id="{6536D36E-3BD2-3202-1DB3-102F80CB9F61}"/>
              </a:ext>
            </a:extLst>
          </p:cNvPr>
          <p:cNvSpPr>
            <a:spLocks noGrp="1"/>
          </p:cNvSpPr>
          <p:nvPr>
            <p:ph type="title"/>
          </p:nvPr>
        </p:nvSpPr>
        <p:spPr/>
        <p:txBody>
          <a:bodyPr/>
          <a:lstStyle/>
          <a:p>
            <a:r>
              <a:rPr lang="en-GB" sz="3600" dirty="0"/>
              <a:t>Why do some people take part in protests, while others don’t?</a:t>
            </a:r>
          </a:p>
        </p:txBody>
      </p:sp>
      <p:sp>
        <p:nvSpPr>
          <p:cNvPr id="5" name="TextBox 4">
            <a:extLst>
              <a:ext uri="{FF2B5EF4-FFF2-40B4-BE49-F238E27FC236}">
                <a16:creationId xmlns:a16="http://schemas.microsoft.com/office/drawing/2014/main" id="{AD9C4A5F-2066-C506-DB58-C393D449E5D2}"/>
              </a:ext>
            </a:extLst>
          </p:cNvPr>
          <p:cNvSpPr txBox="1"/>
          <p:nvPr/>
        </p:nvSpPr>
        <p:spPr>
          <a:xfrm>
            <a:off x="496012" y="1434184"/>
            <a:ext cx="8371002" cy="646331"/>
          </a:xfrm>
          <a:prstGeom prst="rect">
            <a:avLst/>
          </a:prstGeom>
          <a:noFill/>
        </p:spPr>
        <p:txBody>
          <a:bodyPr wrap="square" rtlCol="0">
            <a:spAutoFit/>
          </a:bodyPr>
          <a:lstStyle/>
          <a:p>
            <a:r>
              <a:rPr lang="en-GB" sz="3600" dirty="0">
                <a:latin typeface="Gill Sans MT" panose="020B0502020104020203" pitchFamily="34" charset="0"/>
              </a:rPr>
              <a:t>Theory 1:  Resource theory</a:t>
            </a:r>
          </a:p>
        </p:txBody>
      </p:sp>
      <p:sp>
        <p:nvSpPr>
          <p:cNvPr id="9" name="Rectangle: Rounded Corners 8">
            <a:extLst>
              <a:ext uri="{FF2B5EF4-FFF2-40B4-BE49-F238E27FC236}">
                <a16:creationId xmlns:a16="http://schemas.microsoft.com/office/drawing/2014/main" id="{2A54C793-7A00-B003-264C-1AADC8442746}"/>
              </a:ext>
            </a:extLst>
          </p:cNvPr>
          <p:cNvSpPr/>
          <p:nvPr/>
        </p:nvSpPr>
        <p:spPr>
          <a:xfrm>
            <a:off x="1309634" y="2342837"/>
            <a:ext cx="3240356" cy="1999036"/>
          </a:xfrm>
          <a:prstGeom prst="roundRect">
            <a:avLst/>
          </a:prstGeom>
          <a:noFill/>
          <a:ln w="57150">
            <a:solidFill>
              <a:schemeClr val="bg2">
                <a:lumMod val="2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10" name="TextBox 9">
            <a:extLst>
              <a:ext uri="{FF2B5EF4-FFF2-40B4-BE49-F238E27FC236}">
                <a16:creationId xmlns:a16="http://schemas.microsoft.com/office/drawing/2014/main" id="{A4E0694A-5F48-CED8-B108-E98ADE56D1C0}"/>
              </a:ext>
            </a:extLst>
          </p:cNvPr>
          <p:cNvSpPr txBox="1"/>
          <p:nvPr/>
        </p:nvSpPr>
        <p:spPr>
          <a:xfrm>
            <a:off x="1195766" y="2458720"/>
            <a:ext cx="2857895" cy="584775"/>
          </a:xfrm>
          <a:prstGeom prst="rect">
            <a:avLst/>
          </a:prstGeom>
          <a:noFill/>
        </p:spPr>
        <p:txBody>
          <a:bodyPr wrap="square">
            <a:spAutoFit/>
          </a:bodyPr>
          <a:lstStyle/>
          <a:p>
            <a:pPr algn="ctr"/>
            <a:r>
              <a:rPr lang="en-GB" sz="3200" dirty="0">
                <a:latin typeface="Gill Sans MT" panose="020B0502020104020203" pitchFamily="34" charset="0"/>
              </a:rPr>
              <a:t>Resources</a:t>
            </a:r>
          </a:p>
        </p:txBody>
      </p:sp>
      <p:sp>
        <p:nvSpPr>
          <p:cNvPr id="15" name="Arrow: Right 14">
            <a:extLst>
              <a:ext uri="{FF2B5EF4-FFF2-40B4-BE49-F238E27FC236}">
                <a16:creationId xmlns:a16="http://schemas.microsoft.com/office/drawing/2014/main" id="{A034A681-FB12-9BDB-A05F-908BBB40728B}"/>
              </a:ext>
            </a:extLst>
          </p:cNvPr>
          <p:cNvSpPr/>
          <p:nvPr/>
        </p:nvSpPr>
        <p:spPr>
          <a:xfrm>
            <a:off x="4989738" y="3158533"/>
            <a:ext cx="1901707" cy="420088"/>
          </a:xfrm>
          <a:prstGeom prst="rightArrow">
            <a:avLst/>
          </a:prstGeom>
          <a:solidFill>
            <a:schemeClr val="bg2">
              <a:lumMod val="1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D5D5497-20E2-3C60-CA24-78B616C303F5}"/>
              </a:ext>
            </a:extLst>
          </p:cNvPr>
          <p:cNvSpPr txBox="1"/>
          <p:nvPr/>
        </p:nvSpPr>
        <p:spPr>
          <a:xfrm>
            <a:off x="1529075" y="2969678"/>
            <a:ext cx="3948183" cy="1200329"/>
          </a:xfrm>
          <a:prstGeom prst="rect">
            <a:avLst/>
          </a:prstGeom>
          <a:noFill/>
        </p:spPr>
        <p:txBody>
          <a:bodyPr wrap="square" rtlCol="0">
            <a:spAutoFit/>
          </a:bodyPr>
          <a:lstStyle/>
          <a:p>
            <a:r>
              <a:rPr lang="en-GB" sz="2400" dirty="0">
                <a:latin typeface="Gill Sans MT" panose="020B0502020104020203" pitchFamily="34" charset="0"/>
              </a:rPr>
              <a:t>- Time</a:t>
            </a:r>
          </a:p>
          <a:p>
            <a:r>
              <a:rPr lang="en-GB" sz="2400" dirty="0">
                <a:latin typeface="Gill Sans MT" panose="020B0502020104020203" pitchFamily="34" charset="0"/>
              </a:rPr>
              <a:t>- Education</a:t>
            </a:r>
          </a:p>
          <a:p>
            <a:r>
              <a:rPr lang="en-GB" sz="2400" dirty="0">
                <a:latin typeface="Gill Sans MT" panose="020B0502020104020203" pitchFamily="34" charset="0"/>
              </a:rPr>
              <a:t>- Money</a:t>
            </a:r>
          </a:p>
        </p:txBody>
      </p:sp>
      <p:sp>
        <p:nvSpPr>
          <p:cNvPr id="17" name="TextBox 16">
            <a:extLst>
              <a:ext uri="{FF2B5EF4-FFF2-40B4-BE49-F238E27FC236}">
                <a16:creationId xmlns:a16="http://schemas.microsoft.com/office/drawing/2014/main" id="{E463386F-F506-D1DA-1AD4-B2B5BE6B277B}"/>
              </a:ext>
            </a:extLst>
          </p:cNvPr>
          <p:cNvSpPr txBox="1"/>
          <p:nvPr/>
        </p:nvSpPr>
        <p:spPr>
          <a:xfrm>
            <a:off x="7906587" y="2751107"/>
            <a:ext cx="2051116" cy="1077218"/>
          </a:xfrm>
          <a:prstGeom prst="rect">
            <a:avLst/>
          </a:prstGeom>
          <a:noFill/>
        </p:spPr>
        <p:txBody>
          <a:bodyPr wrap="square" rtlCol="0">
            <a:spAutoFit/>
          </a:bodyPr>
          <a:lstStyle/>
          <a:p>
            <a:pPr algn="ctr"/>
            <a:r>
              <a:rPr lang="en-GB" sz="3200" dirty="0">
                <a:latin typeface="Gill Sans MT" panose="020B0502020104020203" pitchFamily="34" charset="0"/>
              </a:rPr>
              <a:t>Political </a:t>
            </a:r>
          </a:p>
          <a:p>
            <a:pPr algn="ctr"/>
            <a:r>
              <a:rPr lang="en-GB" sz="3200" dirty="0">
                <a:latin typeface="Gill Sans MT" panose="020B0502020104020203" pitchFamily="34" charset="0"/>
              </a:rPr>
              <a:t>protest</a:t>
            </a:r>
          </a:p>
        </p:txBody>
      </p:sp>
      <p:sp>
        <p:nvSpPr>
          <p:cNvPr id="18" name="Rectangle: Rounded Corners 17">
            <a:extLst>
              <a:ext uri="{FF2B5EF4-FFF2-40B4-BE49-F238E27FC236}">
                <a16:creationId xmlns:a16="http://schemas.microsoft.com/office/drawing/2014/main" id="{7C30F815-9AED-21D8-28EF-500071913E2B}"/>
              </a:ext>
            </a:extLst>
          </p:cNvPr>
          <p:cNvSpPr/>
          <p:nvPr/>
        </p:nvSpPr>
        <p:spPr>
          <a:xfrm>
            <a:off x="7175130" y="2360280"/>
            <a:ext cx="3514030" cy="1999036"/>
          </a:xfrm>
          <a:prstGeom prst="roundRect">
            <a:avLst/>
          </a:prstGeom>
          <a:noFill/>
          <a:ln w="57150">
            <a:solidFill>
              <a:schemeClr val="bg2">
                <a:lumMod val="2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15000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34702F-713B-4BD5-4A69-908DF1EC1C95}"/>
              </a:ext>
            </a:extLst>
          </p:cNvPr>
          <p:cNvSpPr>
            <a:spLocks noGrp="1"/>
          </p:cNvSpPr>
          <p:nvPr>
            <p:ph type="sldNum" sz="quarter" idx="12"/>
          </p:nvPr>
        </p:nvSpPr>
        <p:spPr/>
        <p:txBody>
          <a:bodyPr/>
          <a:lstStyle/>
          <a:p>
            <a:fld id="{372769DB-CAE7-4C85-A9AF-7D4D8DE4CA22}" type="slidenum">
              <a:rPr lang="en-GB" smtClean="0"/>
              <a:t>23</a:t>
            </a:fld>
            <a:endParaRPr lang="en-GB" dirty="0"/>
          </a:p>
        </p:txBody>
      </p:sp>
      <p:sp>
        <p:nvSpPr>
          <p:cNvPr id="4" name="Title 3">
            <a:extLst>
              <a:ext uri="{FF2B5EF4-FFF2-40B4-BE49-F238E27FC236}">
                <a16:creationId xmlns:a16="http://schemas.microsoft.com/office/drawing/2014/main" id="{6536D36E-3BD2-3202-1DB3-102F80CB9F61}"/>
              </a:ext>
            </a:extLst>
          </p:cNvPr>
          <p:cNvSpPr>
            <a:spLocks noGrp="1"/>
          </p:cNvSpPr>
          <p:nvPr>
            <p:ph type="title"/>
          </p:nvPr>
        </p:nvSpPr>
        <p:spPr/>
        <p:txBody>
          <a:bodyPr/>
          <a:lstStyle/>
          <a:p>
            <a:r>
              <a:rPr lang="en-GB" sz="3600" dirty="0"/>
              <a:t>Why do some people take part in protests, while others don’t?</a:t>
            </a:r>
          </a:p>
        </p:txBody>
      </p:sp>
      <p:sp>
        <p:nvSpPr>
          <p:cNvPr id="5" name="TextBox 4">
            <a:extLst>
              <a:ext uri="{FF2B5EF4-FFF2-40B4-BE49-F238E27FC236}">
                <a16:creationId xmlns:a16="http://schemas.microsoft.com/office/drawing/2014/main" id="{AD9C4A5F-2066-C506-DB58-C393D449E5D2}"/>
              </a:ext>
            </a:extLst>
          </p:cNvPr>
          <p:cNvSpPr txBox="1"/>
          <p:nvPr/>
        </p:nvSpPr>
        <p:spPr>
          <a:xfrm>
            <a:off x="540571" y="1422305"/>
            <a:ext cx="8371002" cy="646331"/>
          </a:xfrm>
          <a:prstGeom prst="rect">
            <a:avLst/>
          </a:prstGeom>
          <a:noFill/>
        </p:spPr>
        <p:txBody>
          <a:bodyPr wrap="square" rtlCol="0">
            <a:spAutoFit/>
          </a:bodyPr>
          <a:lstStyle/>
          <a:p>
            <a:r>
              <a:rPr lang="en-GB" sz="3600" dirty="0">
                <a:latin typeface="Gill Sans MT" panose="020B0502020104020203" pitchFamily="34" charset="0"/>
              </a:rPr>
              <a:t>Theory 2: Grievance theory</a:t>
            </a:r>
          </a:p>
        </p:txBody>
      </p:sp>
      <p:sp>
        <p:nvSpPr>
          <p:cNvPr id="8" name="Rectangle: Rounded Corners 7">
            <a:extLst>
              <a:ext uri="{FF2B5EF4-FFF2-40B4-BE49-F238E27FC236}">
                <a16:creationId xmlns:a16="http://schemas.microsoft.com/office/drawing/2014/main" id="{4FA22420-A3B4-4E93-610E-2517A8E78368}"/>
              </a:ext>
            </a:extLst>
          </p:cNvPr>
          <p:cNvSpPr/>
          <p:nvPr/>
        </p:nvSpPr>
        <p:spPr>
          <a:xfrm>
            <a:off x="1200114" y="2386660"/>
            <a:ext cx="3240356" cy="2016479"/>
          </a:xfrm>
          <a:prstGeom prst="roundRect">
            <a:avLst/>
          </a:prstGeom>
          <a:noFill/>
          <a:ln w="57150">
            <a:solidFill>
              <a:schemeClr val="bg2">
                <a:lumMod val="2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12" name="TextBox 11">
            <a:extLst>
              <a:ext uri="{FF2B5EF4-FFF2-40B4-BE49-F238E27FC236}">
                <a16:creationId xmlns:a16="http://schemas.microsoft.com/office/drawing/2014/main" id="{1980DDE1-A960-9B54-5C6B-6A839EBBCA98}"/>
              </a:ext>
            </a:extLst>
          </p:cNvPr>
          <p:cNvSpPr txBox="1"/>
          <p:nvPr/>
        </p:nvSpPr>
        <p:spPr>
          <a:xfrm>
            <a:off x="1208767" y="2516832"/>
            <a:ext cx="2857895" cy="584775"/>
          </a:xfrm>
          <a:prstGeom prst="rect">
            <a:avLst/>
          </a:prstGeom>
          <a:noFill/>
        </p:spPr>
        <p:txBody>
          <a:bodyPr wrap="square">
            <a:spAutoFit/>
          </a:bodyPr>
          <a:lstStyle/>
          <a:p>
            <a:pPr algn="ctr"/>
            <a:r>
              <a:rPr lang="en-GB" sz="3200" dirty="0">
                <a:latin typeface="Gill Sans MT" panose="020B0502020104020203" pitchFamily="34" charset="0"/>
              </a:rPr>
              <a:t>Deprivation</a:t>
            </a:r>
          </a:p>
        </p:txBody>
      </p:sp>
      <p:sp>
        <p:nvSpPr>
          <p:cNvPr id="14" name="Arrow: Right 13">
            <a:extLst>
              <a:ext uri="{FF2B5EF4-FFF2-40B4-BE49-F238E27FC236}">
                <a16:creationId xmlns:a16="http://schemas.microsoft.com/office/drawing/2014/main" id="{D96E47E4-F394-D927-35A7-0641B941913F}"/>
              </a:ext>
            </a:extLst>
          </p:cNvPr>
          <p:cNvSpPr/>
          <p:nvPr/>
        </p:nvSpPr>
        <p:spPr>
          <a:xfrm>
            <a:off x="4760940" y="3013501"/>
            <a:ext cx="1901707" cy="420088"/>
          </a:xfrm>
          <a:prstGeom prst="rightArrow">
            <a:avLst/>
          </a:prstGeom>
          <a:solidFill>
            <a:schemeClr val="bg2">
              <a:lumMod val="1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C2CF8953-4869-F0CE-EE2E-683AF63BCCD6}"/>
              </a:ext>
            </a:extLst>
          </p:cNvPr>
          <p:cNvSpPr txBox="1"/>
          <p:nvPr/>
        </p:nvSpPr>
        <p:spPr>
          <a:xfrm>
            <a:off x="1419555" y="3013501"/>
            <a:ext cx="3948183" cy="1569660"/>
          </a:xfrm>
          <a:prstGeom prst="rect">
            <a:avLst/>
          </a:prstGeom>
          <a:noFill/>
        </p:spPr>
        <p:txBody>
          <a:bodyPr wrap="square" rtlCol="0">
            <a:spAutoFit/>
          </a:bodyPr>
          <a:lstStyle/>
          <a:p>
            <a:pPr marL="342900" indent="-342900">
              <a:buFontTx/>
              <a:buChar char="-"/>
            </a:pPr>
            <a:r>
              <a:rPr lang="en-GB" sz="2400" dirty="0">
                <a:latin typeface="Gill Sans MT" panose="020B0502020104020203" pitchFamily="34" charset="0"/>
              </a:rPr>
              <a:t>Poverty</a:t>
            </a:r>
          </a:p>
          <a:p>
            <a:pPr marL="342900" indent="-342900">
              <a:buFontTx/>
              <a:buChar char="-"/>
            </a:pPr>
            <a:r>
              <a:rPr lang="en-GB" sz="2400" dirty="0">
                <a:latin typeface="Gill Sans MT" panose="020B0502020104020203" pitchFamily="34" charset="0"/>
              </a:rPr>
              <a:t>Economic inequality</a:t>
            </a:r>
          </a:p>
          <a:p>
            <a:pPr marL="342900" indent="-342900">
              <a:buFontTx/>
              <a:buChar char="-"/>
            </a:pPr>
            <a:r>
              <a:rPr lang="en-GB" sz="2400" dirty="0">
                <a:latin typeface="Gill Sans MT" panose="020B0502020104020203" pitchFamily="34" charset="0"/>
              </a:rPr>
              <a:t>Unemployment</a:t>
            </a:r>
          </a:p>
          <a:p>
            <a:pPr marL="342900" indent="-342900">
              <a:buFontTx/>
              <a:buChar char="-"/>
            </a:pPr>
            <a:endParaRPr lang="en-GB" sz="2400" dirty="0">
              <a:latin typeface="Gill Sans MT" panose="020B0502020104020203" pitchFamily="34" charset="0"/>
            </a:endParaRPr>
          </a:p>
        </p:txBody>
      </p:sp>
      <p:sp>
        <p:nvSpPr>
          <p:cNvPr id="9" name="TextBox 8">
            <a:extLst>
              <a:ext uri="{FF2B5EF4-FFF2-40B4-BE49-F238E27FC236}">
                <a16:creationId xmlns:a16="http://schemas.microsoft.com/office/drawing/2014/main" id="{0C8748EE-8182-DBEC-8D6D-37C5693A2400}"/>
              </a:ext>
            </a:extLst>
          </p:cNvPr>
          <p:cNvSpPr txBox="1"/>
          <p:nvPr/>
        </p:nvSpPr>
        <p:spPr>
          <a:xfrm>
            <a:off x="7797067" y="2794930"/>
            <a:ext cx="2051116" cy="1077218"/>
          </a:xfrm>
          <a:prstGeom prst="rect">
            <a:avLst/>
          </a:prstGeom>
          <a:noFill/>
        </p:spPr>
        <p:txBody>
          <a:bodyPr wrap="square" rtlCol="0">
            <a:spAutoFit/>
          </a:bodyPr>
          <a:lstStyle/>
          <a:p>
            <a:pPr algn="ctr"/>
            <a:r>
              <a:rPr lang="en-GB" sz="3200" dirty="0">
                <a:latin typeface="Gill Sans MT" panose="020B0502020104020203" pitchFamily="34" charset="0"/>
              </a:rPr>
              <a:t>Political </a:t>
            </a:r>
          </a:p>
          <a:p>
            <a:pPr algn="ctr"/>
            <a:r>
              <a:rPr lang="en-GB" sz="3200" dirty="0">
                <a:latin typeface="Gill Sans MT" panose="020B0502020104020203" pitchFamily="34" charset="0"/>
              </a:rPr>
              <a:t>protest</a:t>
            </a:r>
          </a:p>
        </p:txBody>
      </p:sp>
      <p:sp>
        <p:nvSpPr>
          <p:cNvPr id="10" name="Rectangle: Rounded Corners 9">
            <a:extLst>
              <a:ext uri="{FF2B5EF4-FFF2-40B4-BE49-F238E27FC236}">
                <a16:creationId xmlns:a16="http://schemas.microsoft.com/office/drawing/2014/main" id="{BD49989D-E5C4-0C58-EB08-B3E9CE727512}"/>
              </a:ext>
            </a:extLst>
          </p:cNvPr>
          <p:cNvSpPr/>
          <p:nvPr/>
        </p:nvSpPr>
        <p:spPr>
          <a:xfrm>
            <a:off x="7065610" y="2404103"/>
            <a:ext cx="3514030" cy="1999036"/>
          </a:xfrm>
          <a:prstGeom prst="roundRect">
            <a:avLst/>
          </a:prstGeom>
          <a:noFill/>
          <a:ln w="57150">
            <a:solidFill>
              <a:schemeClr val="bg2">
                <a:lumMod val="2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83018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2622D-2EC8-2A37-672A-06BBDF1F0AE8}"/>
              </a:ext>
            </a:extLst>
          </p:cNvPr>
          <p:cNvSpPr>
            <a:spLocks noGrp="1"/>
          </p:cNvSpPr>
          <p:nvPr>
            <p:ph type="title"/>
          </p:nvPr>
        </p:nvSpPr>
        <p:spPr/>
        <p:txBody>
          <a:bodyPr/>
          <a:lstStyle/>
          <a:p>
            <a:r>
              <a:rPr lang="en-GB" dirty="0"/>
              <a:t>Hypotheses</a:t>
            </a:r>
          </a:p>
        </p:txBody>
      </p:sp>
      <p:sp>
        <p:nvSpPr>
          <p:cNvPr id="3" name="Content Placeholder 2">
            <a:extLst>
              <a:ext uri="{FF2B5EF4-FFF2-40B4-BE49-F238E27FC236}">
                <a16:creationId xmlns:a16="http://schemas.microsoft.com/office/drawing/2014/main" id="{D09B2368-6F65-7B72-819C-166A59540D90}"/>
              </a:ext>
            </a:extLst>
          </p:cNvPr>
          <p:cNvSpPr>
            <a:spLocks noGrp="1"/>
          </p:cNvSpPr>
          <p:nvPr>
            <p:ph idx="1"/>
          </p:nvPr>
        </p:nvSpPr>
        <p:spPr/>
        <p:txBody>
          <a:bodyPr>
            <a:normAutofit lnSpcReduction="10000"/>
          </a:bodyPr>
          <a:lstStyle/>
          <a:p>
            <a:r>
              <a:rPr lang="en-GB" dirty="0"/>
              <a:t>Expected relationship between our key concepts/variables</a:t>
            </a:r>
          </a:p>
          <a:p>
            <a:endParaRPr lang="en-GB" dirty="0"/>
          </a:p>
          <a:p>
            <a:r>
              <a:rPr lang="en-GB" dirty="0"/>
              <a:t>What patterns would we expect to find in our data if our theory was correct?</a:t>
            </a:r>
          </a:p>
          <a:p>
            <a:endParaRPr lang="en-GB" dirty="0"/>
          </a:p>
          <a:p>
            <a:r>
              <a:rPr lang="en-GB" dirty="0"/>
              <a:t>Should be clearly stated, falsifiable</a:t>
            </a:r>
          </a:p>
        </p:txBody>
      </p:sp>
      <p:sp>
        <p:nvSpPr>
          <p:cNvPr id="5" name="Slide Number Placeholder 4">
            <a:extLst>
              <a:ext uri="{FF2B5EF4-FFF2-40B4-BE49-F238E27FC236}">
                <a16:creationId xmlns:a16="http://schemas.microsoft.com/office/drawing/2014/main" id="{8089DBF5-7C1A-8A20-EAE3-399041E6DB53}"/>
              </a:ext>
            </a:extLst>
          </p:cNvPr>
          <p:cNvSpPr>
            <a:spLocks noGrp="1"/>
          </p:cNvSpPr>
          <p:nvPr>
            <p:ph type="sldNum" sz="quarter" idx="12"/>
          </p:nvPr>
        </p:nvSpPr>
        <p:spPr/>
        <p:txBody>
          <a:bodyPr/>
          <a:lstStyle/>
          <a:p>
            <a:fld id="{372769DB-CAE7-4C85-A9AF-7D4D8DE4CA22}" type="slidenum">
              <a:rPr lang="en-GB" smtClean="0"/>
              <a:t>24</a:t>
            </a:fld>
            <a:endParaRPr lang="en-GB" dirty="0"/>
          </a:p>
        </p:txBody>
      </p:sp>
    </p:spTree>
    <p:extLst>
      <p:ext uri="{BB962C8B-B14F-4D97-AF65-F5344CB8AC3E}">
        <p14:creationId xmlns:p14="http://schemas.microsoft.com/office/powerpoint/2010/main" val="57259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5DE56-9D3A-5A8F-25A0-9310DB581D9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25813A7-969B-63C4-F7D6-A54FA25CBC68}"/>
              </a:ext>
            </a:extLst>
          </p:cNvPr>
          <p:cNvSpPr>
            <a:spLocks noGrp="1"/>
          </p:cNvSpPr>
          <p:nvPr>
            <p:ph type="sldNum" sz="quarter" idx="12"/>
          </p:nvPr>
        </p:nvSpPr>
        <p:spPr/>
        <p:txBody>
          <a:bodyPr/>
          <a:lstStyle/>
          <a:p>
            <a:fld id="{372769DB-CAE7-4C85-A9AF-7D4D8DE4CA22}" type="slidenum">
              <a:rPr lang="en-GB" smtClean="0"/>
              <a:t>25</a:t>
            </a:fld>
            <a:endParaRPr lang="en-GB" dirty="0"/>
          </a:p>
        </p:txBody>
      </p:sp>
      <p:sp>
        <p:nvSpPr>
          <p:cNvPr id="4" name="Title 3">
            <a:extLst>
              <a:ext uri="{FF2B5EF4-FFF2-40B4-BE49-F238E27FC236}">
                <a16:creationId xmlns:a16="http://schemas.microsoft.com/office/drawing/2014/main" id="{5BB7B14A-EB89-5612-2833-14E6CE7EF82C}"/>
              </a:ext>
            </a:extLst>
          </p:cNvPr>
          <p:cNvSpPr>
            <a:spLocks noGrp="1"/>
          </p:cNvSpPr>
          <p:nvPr>
            <p:ph type="title"/>
          </p:nvPr>
        </p:nvSpPr>
        <p:spPr/>
        <p:txBody>
          <a:bodyPr/>
          <a:lstStyle/>
          <a:p>
            <a:r>
              <a:rPr lang="en-GB" sz="3600" dirty="0"/>
              <a:t>Why do some countries experience greater levels of political protest than others?</a:t>
            </a:r>
          </a:p>
        </p:txBody>
      </p:sp>
      <p:sp>
        <p:nvSpPr>
          <p:cNvPr id="20" name="TextBox 19">
            <a:extLst>
              <a:ext uri="{FF2B5EF4-FFF2-40B4-BE49-F238E27FC236}">
                <a16:creationId xmlns:a16="http://schemas.microsoft.com/office/drawing/2014/main" id="{5721EBD1-47EE-4839-E6ED-4F9AEC62D375}"/>
              </a:ext>
            </a:extLst>
          </p:cNvPr>
          <p:cNvSpPr txBox="1"/>
          <p:nvPr/>
        </p:nvSpPr>
        <p:spPr>
          <a:xfrm>
            <a:off x="439808" y="1626871"/>
            <a:ext cx="4403650" cy="584775"/>
          </a:xfrm>
          <a:prstGeom prst="rect">
            <a:avLst/>
          </a:prstGeom>
          <a:noFill/>
        </p:spPr>
        <p:txBody>
          <a:bodyPr wrap="square">
            <a:spAutoFit/>
          </a:bodyPr>
          <a:lstStyle/>
          <a:p>
            <a:pPr algn="ctr"/>
            <a:r>
              <a:rPr lang="en-GB" sz="3200" dirty="0">
                <a:latin typeface="Gill Sans MT" panose="020B0502020104020203" pitchFamily="34" charset="0"/>
              </a:rPr>
              <a:t>Economic resources</a:t>
            </a:r>
          </a:p>
        </p:txBody>
      </p:sp>
      <p:sp>
        <p:nvSpPr>
          <p:cNvPr id="21" name="Arrow: Right 20">
            <a:extLst>
              <a:ext uri="{FF2B5EF4-FFF2-40B4-BE49-F238E27FC236}">
                <a16:creationId xmlns:a16="http://schemas.microsoft.com/office/drawing/2014/main" id="{3E38E368-D5CD-27EA-9D1A-58AFC54F72C0}"/>
              </a:ext>
            </a:extLst>
          </p:cNvPr>
          <p:cNvSpPr/>
          <p:nvPr/>
        </p:nvSpPr>
        <p:spPr>
          <a:xfrm>
            <a:off x="5222263" y="1758308"/>
            <a:ext cx="1901707" cy="420088"/>
          </a:xfrm>
          <a:prstGeom prst="rightArrow">
            <a:avLst/>
          </a:prstGeom>
          <a:solidFill>
            <a:schemeClr val="bg2">
              <a:lumMod val="1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75EBC046-52A2-CB6F-CD3B-61233879C3D2}"/>
              </a:ext>
            </a:extLst>
          </p:cNvPr>
          <p:cNvSpPr txBox="1"/>
          <p:nvPr/>
        </p:nvSpPr>
        <p:spPr>
          <a:xfrm>
            <a:off x="7236257" y="1626874"/>
            <a:ext cx="4481372" cy="584775"/>
          </a:xfrm>
          <a:prstGeom prst="rect">
            <a:avLst/>
          </a:prstGeom>
          <a:noFill/>
        </p:spPr>
        <p:txBody>
          <a:bodyPr wrap="square" rtlCol="0">
            <a:spAutoFit/>
          </a:bodyPr>
          <a:lstStyle/>
          <a:p>
            <a:pPr algn="ctr"/>
            <a:r>
              <a:rPr lang="en-GB" sz="3200" dirty="0">
                <a:latin typeface="Gill Sans MT" panose="020B0502020104020203" pitchFamily="34" charset="0"/>
              </a:rPr>
              <a:t>Political protest</a:t>
            </a:r>
          </a:p>
        </p:txBody>
      </p:sp>
      <p:sp>
        <p:nvSpPr>
          <p:cNvPr id="23" name="Rectangle: Rounded Corners 22">
            <a:extLst>
              <a:ext uri="{FF2B5EF4-FFF2-40B4-BE49-F238E27FC236}">
                <a16:creationId xmlns:a16="http://schemas.microsoft.com/office/drawing/2014/main" id="{1975A3D7-98D1-9423-2C1F-743EE19D6547}"/>
              </a:ext>
            </a:extLst>
          </p:cNvPr>
          <p:cNvSpPr/>
          <p:nvPr/>
        </p:nvSpPr>
        <p:spPr>
          <a:xfrm>
            <a:off x="7544985" y="1537443"/>
            <a:ext cx="3872331" cy="801756"/>
          </a:xfrm>
          <a:prstGeom prst="roundRect">
            <a:avLst/>
          </a:prstGeom>
          <a:noFill/>
          <a:ln w="57150">
            <a:solidFill>
              <a:schemeClr val="bg2">
                <a:lumMod val="2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25ED1F6F-7A19-02DC-5BA4-26EAD62BE93C}"/>
              </a:ext>
            </a:extLst>
          </p:cNvPr>
          <p:cNvSpPr/>
          <p:nvPr/>
        </p:nvSpPr>
        <p:spPr>
          <a:xfrm>
            <a:off x="550110" y="1537443"/>
            <a:ext cx="4293348" cy="801756"/>
          </a:xfrm>
          <a:prstGeom prst="roundRect">
            <a:avLst/>
          </a:prstGeom>
          <a:noFill/>
          <a:ln w="57150">
            <a:solidFill>
              <a:schemeClr val="bg2">
                <a:lumMod val="2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6" name="TextBox 5">
            <a:extLst>
              <a:ext uri="{FF2B5EF4-FFF2-40B4-BE49-F238E27FC236}">
                <a16:creationId xmlns:a16="http://schemas.microsoft.com/office/drawing/2014/main" id="{83584DB5-401E-925C-74D0-EC2F9150DB5F}"/>
              </a:ext>
            </a:extLst>
          </p:cNvPr>
          <p:cNvSpPr txBox="1"/>
          <p:nvPr/>
        </p:nvSpPr>
        <p:spPr>
          <a:xfrm>
            <a:off x="548008" y="3052013"/>
            <a:ext cx="8371002" cy="646331"/>
          </a:xfrm>
          <a:prstGeom prst="rect">
            <a:avLst/>
          </a:prstGeom>
          <a:noFill/>
        </p:spPr>
        <p:txBody>
          <a:bodyPr wrap="square" rtlCol="0">
            <a:spAutoFit/>
          </a:bodyPr>
          <a:lstStyle/>
          <a:p>
            <a:r>
              <a:rPr lang="en-GB" sz="3600" b="1" dirty="0">
                <a:latin typeface="Gill Sans MT" panose="020B0502020104020203" pitchFamily="34" charset="0"/>
              </a:rPr>
              <a:t>Resource theory: Hypothesis 1</a:t>
            </a:r>
          </a:p>
        </p:txBody>
      </p:sp>
      <p:sp>
        <p:nvSpPr>
          <p:cNvPr id="8" name="TextBox 7">
            <a:extLst>
              <a:ext uri="{FF2B5EF4-FFF2-40B4-BE49-F238E27FC236}">
                <a16:creationId xmlns:a16="http://schemas.microsoft.com/office/drawing/2014/main" id="{B94B982B-D23C-F4A4-54CF-4A540124D4D5}"/>
              </a:ext>
            </a:extLst>
          </p:cNvPr>
          <p:cNvSpPr txBox="1"/>
          <p:nvPr/>
        </p:nvSpPr>
        <p:spPr>
          <a:xfrm>
            <a:off x="2658148" y="3510845"/>
            <a:ext cx="4184441" cy="1015663"/>
          </a:xfrm>
          <a:prstGeom prst="rect">
            <a:avLst/>
          </a:prstGeom>
          <a:noFill/>
        </p:spPr>
        <p:txBody>
          <a:bodyPr wrap="square" rtlCol="0">
            <a:spAutoFit/>
          </a:bodyPr>
          <a:lstStyle/>
          <a:p>
            <a:r>
              <a:rPr lang="en-US" sz="3600" dirty="0">
                <a:latin typeface="Gill Sans MT" panose="020B0502020104020203" pitchFamily="34" charset="0"/>
              </a:rPr>
              <a:t>Income </a:t>
            </a:r>
            <a:r>
              <a:rPr lang="en-US" sz="6000" dirty="0">
                <a:solidFill>
                  <a:srgbClr val="00B050"/>
                </a:solidFill>
                <a:latin typeface="Gill Sans MT" panose="020B0502020104020203" pitchFamily="34" charset="0"/>
              </a:rPr>
              <a:t>↑</a:t>
            </a:r>
            <a:r>
              <a:rPr lang="en-US" sz="3600" dirty="0">
                <a:latin typeface="Gill Sans MT" panose="020B0502020104020203" pitchFamily="34" charset="0"/>
              </a:rPr>
              <a:t>    </a:t>
            </a:r>
            <a:r>
              <a:rPr lang="en-US" sz="4000" dirty="0">
                <a:latin typeface="Gill Sans MT" panose="020B0502020104020203" pitchFamily="34" charset="0"/>
              </a:rPr>
              <a:t>=</a:t>
            </a:r>
            <a:r>
              <a:rPr lang="en-US" sz="3600" dirty="0">
                <a:latin typeface="Gill Sans MT" panose="020B0502020104020203" pitchFamily="34" charset="0"/>
              </a:rPr>
              <a:t>  </a:t>
            </a:r>
            <a:endParaRPr lang="en-GB" sz="3600" dirty="0">
              <a:latin typeface="Gill Sans MT" panose="020B0502020104020203" pitchFamily="34" charset="0"/>
            </a:endParaRPr>
          </a:p>
        </p:txBody>
      </p:sp>
      <p:sp>
        <p:nvSpPr>
          <p:cNvPr id="9" name="TextBox 8">
            <a:extLst>
              <a:ext uri="{FF2B5EF4-FFF2-40B4-BE49-F238E27FC236}">
                <a16:creationId xmlns:a16="http://schemas.microsoft.com/office/drawing/2014/main" id="{7D6538C5-301E-92E8-9423-E93001E32C1B}"/>
              </a:ext>
            </a:extLst>
          </p:cNvPr>
          <p:cNvSpPr txBox="1"/>
          <p:nvPr/>
        </p:nvSpPr>
        <p:spPr>
          <a:xfrm>
            <a:off x="548008" y="5159359"/>
            <a:ext cx="8371002" cy="646331"/>
          </a:xfrm>
          <a:prstGeom prst="rect">
            <a:avLst/>
          </a:prstGeom>
          <a:noFill/>
        </p:spPr>
        <p:txBody>
          <a:bodyPr wrap="square" rtlCol="0">
            <a:spAutoFit/>
          </a:bodyPr>
          <a:lstStyle/>
          <a:p>
            <a:r>
              <a:rPr lang="en-GB" sz="3600" b="1" dirty="0">
                <a:latin typeface="Gill Sans MT" panose="020B0502020104020203" pitchFamily="34" charset="0"/>
              </a:rPr>
              <a:t>Grievance theory: Hypothesis 2</a:t>
            </a:r>
          </a:p>
        </p:txBody>
      </p:sp>
      <p:sp>
        <p:nvSpPr>
          <p:cNvPr id="13" name="TextBox 12">
            <a:extLst>
              <a:ext uri="{FF2B5EF4-FFF2-40B4-BE49-F238E27FC236}">
                <a16:creationId xmlns:a16="http://schemas.microsoft.com/office/drawing/2014/main" id="{1900F6B4-0C43-8379-781A-554FCE13D9B7}"/>
              </a:ext>
            </a:extLst>
          </p:cNvPr>
          <p:cNvSpPr txBox="1"/>
          <p:nvPr/>
        </p:nvSpPr>
        <p:spPr>
          <a:xfrm>
            <a:off x="7043502" y="3477340"/>
            <a:ext cx="2151869" cy="1015663"/>
          </a:xfrm>
          <a:prstGeom prst="rect">
            <a:avLst/>
          </a:prstGeom>
          <a:noFill/>
        </p:spPr>
        <p:txBody>
          <a:bodyPr wrap="square" rtlCol="0">
            <a:spAutoFit/>
          </a:bodyPr>
          <a:lstStyle/>
          <a:p>
            <a:r>
              <a:rPr lang="en-US" sz="3600" dirty="0">
                <a:latin typeface="Gill Sans MT" panose="020B0502020104020203" pitchFamily="34" charset="0"/>
              </a:rPr>
              <a:t>Protest </a:t>
            </a:r>
            <a:r>
              <a:rPr lang="en-US" sz="6000" dirty="0">
                <a:solidFill>
                  <a:srgbClr val="00B050"/>
                </a:solidFill>
                <a:latin typeface="Gill Sans MT" panose="020B0502020104020203" pitchFamily="34" charset="0"/>
              </a:rPr>
              <a:t>↑</a:t>
            </a:r>
            <a:r>
              <a:rPr lang="en-US" sz="3600" dirty="0">
                <a:latin typeface="Gill Sans MT" panose="020B0502020104020203" pitchFamily="34" charset="0"/>
              </a:rPr>
              <a:t> </a:t>
            </a:r>
            <a:endParaRPr lang="en-GB" sz="3600" dirty="0">
              <a:latin typeface="Gill Sans MT" panose="020B0502020104020203" pitchFamily="34" charset="0"/>
            </a:endParaRPr>
          </a:p>
        </p:txBody>
      </p:sp>
      <p:sp>
        <p:nvSpPr>
          <p:cNvPr id="14" name="TextBox 13">
            <a:extLst>
              <a:ext uri="{FF2B5EF4-FFF2-40B4-BE49-F238E27FC236}">
                <a16:creationId xmlns:a16="http://schemas.microsoft.com/office/drawing/2014/main" id="{BDB79BA3-FFFE-FBB9-E74D-AF6A1A41561F}"/>
              </a:ext>
            </a:extLst>
          </p:cNvPr>
          <p:cNvSpPr txBox="1"/>
          <p:nvPr/>
        </p:nvSpPr>
        <p:spPr>
          <a:xfrm>
            <a:off x="2658148" y="5641603"/>
            <a:ext cx="4184441" cy="1015663"/>
          </a:xfrm>
          <a:prstGeom prst="rect">
            <a:avLst/>
          </a:prstGeom>
          <a:noFill/>
        </p:spPr>
        <p:txBody>
          <a:bodyPr wrap="square" rtlCol="0">
            <a:spAutoFit/>
          </a:bodyPr>
          <a:lstStyle/>
          <a:p>
            <a:r>
              <a:rPr lang="en-US" sz="3600" dirty="0">
                <a:latin typeface="Gill Sans MT" panose="020B0502020104020203" pitchFamily="34" charset="0"/>
              </a:rPr>
              <a:t>Income </a:t>
            </a:r>
            <a:r>
              <a:rPr lang="en-US" sz="6000" dirty="0">
                <a:solidFill>
                  <a:srgbClr val="00B050"/>
                </a:solidFill>
                <a:latin typeface="Gill Sans MT" panose="020B0502020104020203" pitchFamily="34" charset="0"/>
              </a:rPr>
              <a:t>↑</a:t>
            </a:r>
            <a:r>
              <a:rPr lang="en-US" sz="3600" dirty="0">
                <a:latin typeface="Gill Sans MT" panose="020B0502020104020203" pitchFamily="34" charset="0"/>
              </a:rPr>
              <a:t>    </a:t>
            </a:r>
            <a:r>
              <a:rPr lang="en-US" sz="4000" dirty="0">
                <a:latin typeface="Gill Sans MT" panose="020B0502020104020203" pitchFamily="34" charset="0"/>
              </a:rPr>
              <a:t>=</a:t>
            </a:r>
            <a:r>
              <a:rPr lang="en-US" sz="3600" dirty="0">
                <a:latin typeface="Gill Sans MT" panose="020B0502020104020203" pitchFamily="34" charset="0"/>
              </a:rPr>
              <a:t>  </a:t>
            </a:r>
            <a:endParaRPr lang="en-GB" sz="3600" dirty="0">
              <a:latin typeface="Gill Sans MT" panose="020B0502020104020203" pitchFamily="34" charset="0"/>
            </a:endParaRPr>
          </a:p>
        </p:txBody>
      </p:sp>
      <p:sp>
        <p:nvSpPr>
          <p:cNvPr id="15" name="TextBox 14">
            <a:extLst>
              <a:ext uri="{FF2B5EF4-FFF2-40B4-BE49-F238E27FC236}">
                <a16:creationId xmlns:a16="http://schemas.microsoft.com/office/drawing/2014/main" id="{7682C416-ABBF-339B-A144-9D2E35910119}"/>
              </a:ext>
            </a:extLst>
          </p:cNvPr>
          <p:cNvSpPr txBox="1"/>
          <p:nvPr/>
        </p:nvSpPr>
        <p:spPr>
          <a:xfrm>
            <a:off x="7043502" y="5608098"/>
            <a:ext cx="2151869" cy="1015663"/>
          </a:xfrm>
          <a:prstGeom prst="rect">
            <a:avLst/>
          </a:prstGeom>
          <a:noFill/>
        </p:spPr>
        <p:txBody>
          <a:bodyPr wrap="square" rtlCol="0">
            <a:spAutoFit/>
          </a:bodyPr>
          <a:lstStyle/>
          <a:p>
            <a:r>
              <a:rPr lang="en-US" sz="3600" dirty="0">
                <a:latin typeface="Gill Sans MT" panose="020B0502020104020203" pitchFamily="34" charset="0"/>
              </a:rPr>
              <a:t>Protest </a:t>
            </a:r>
            <a:r>
              <a:rPr lang="en-US" sz="6000" dirty="0">
                <a:solidFill>
                  <a:srgbClr val="E76254"/>
                </a:solidFill>
                <a:latin typeface="Gill Sans MT" panose="020B0502020104020203" pitchFamily="34" charset="0"/>
              </a:rPr>
              <a:t>↓</a:t>
            </a:r>
            <a:r>
              <a:rPr lang="en-US" sz="3600" dirty="0">
                <a:latin typeface="Gill Sans MT" panose="020B0502020104020203" pitchFamily="34" charset="0"/>
              </a:rPr>
              <a:t> </a:t>
            </a:r>
            <a:endParaRPr lang="en-GB" sz="3600" dirty="0">
              <a:latin typeface="Gill Sans MT" panose="020B0502020104020203" pitchFamily="34" charset="0"/>
            </a:endParaRPr>
          </a:p>
        </p:txBody>
      </p:sp>
    </p:spTree>
    <p:extLst>
      <p:ext uri="{BB962C8B-B14F-4D97-AF65-F5344CB8AC3E}">
        <p14:creationId xmlns:p14="http://schemas.microsoft.com/office/powerpoint/2010/main" val="368919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91DEA-126D-DECF-37C1-125D9860582C}"/>
              </a:ext>
            </a:extLst>
          </p:cNvPr>
          <p:cNvSpPr>
            <a:spLocks noGrp="1"/>
          </p:cNvSpPr>
          <p:nvPr>
            <p:ph type="title"/>
          </p:nvPr>
        </p:nvSpPr>
        <p:spPr/>
        <p:txBody>
          <a:bodyPr/>
          <a:lstStyle/>
          <a:p>
            <a:r>
              <a:rPr lang="en-US" dirty="0"/>
              <a:t>Summary</a:t>
            </a:r>
            <a:endParaRPr lang="en-GB" dirty="0"/>
          </a:p>
        </p:txBody>
      </p:sp>
      <p:sp>
        <p:nvSpPr>
          <p:cNvPr id="3" name="Content Placeholder 2">
            <a:extLst>
              <a:ext uri="{FF2B5EF4-FFF2-40B4-BE49-F238E27FC236}">
                <a16:creationId xmlns:a16="http://schemas.microsoft.com/office/drawing/2014/main" id="{C1B7C33A-6743-64A8-41F1-1FE54DC45B93}"/>
              </a:ext>
            </a:extLst>
          </p:cNvPr>
          <p:cNvSpPr>
            <a:spLocks noGrp="1"/>
          </p:cNvSpPr>
          <p:nvPr>
            <p:ph idx="1"/>
          </p:nvPr>
        </p:nvSpPr>
        <p:spPr/>
        <p:txBody>
          <a:bodyPr>
            <a:normAutofit fontScale="92500" lnSpcReduction="10000"/>
          </a:bodyPr>
          <a:lstStyle/>
          <a:p>
            <a:r>
              <a:rPr lang="en-US" dirty="0"/>
              <a:t>Models</a:t>
            </a:r>
          </a:p>
          <a:p>
            <a:pPr marL="457200" lvl="1" indent="0">
              <a:buNone/>
            </a:pPr>
            <a:r>
              <a:rPr lang="en-US" dirty="0"/>
              <a:t>- simplified representations of real world events/processes</a:t>
            </a:r>
          </a:p>
          <a:p>
            <a:pPr marL="457200" lvl="1" indent="0">
              <a:buNone/>
            </a:pPr>
            <a:r>
              <a:rPr lang="en-US" dirty="0"/>
              <a:t>- certain aspects emphasized </a:t>
            </a:r>
          </a:p>
          <a:p>
            <a:pPr marL="457200" lvl="1" indent="0">
              <a:buNone/>
            </a:pPr>
            <a:endParaRPr lang="en-US" dirty="0"/>
          </a:p>
          <a:p>
            <a:r>
              <a:rPr lang="en-US" dirty="0"/>
              <a:t>Theories</a:t>
            </a:r>
          </a:p>
          <a:p>
            <a:pPr marL="457200" lvl="1" indent="0">
              <a:buNone/>
            </a:pPr>
            <a:r>
              <a:rPr lang="en-US" dirty="0"/>
              <a:t>- Ways of explaining the social world</a:t>
            </a:r>
          </a:p>
          <a:p>
            <a:pPr marL="457200" lvl="1" indent="0">
              <a:buNone/>
            </a:pPr>
            <a:r>
              <a:rPr lang="en-US" dirty="0"/>
              <a:t>- Offer answers to our research questions</a:t>
            </a:r>
          </a:p>
          <a:p>
            <a:pPr marL="457200" lvl="1" indent="0">
              <a:buNone/>
            </a:pPr>
            <a:r>
              <a:rPr lang="en-US" dirty="0"/>
              <a:t>- Can vary in scope (grand/middle-range theory)</a:t>
            </a:r>
          </a:p>
          <a:p>
            <a:pPr marL="457200" lvl="1" indent="0">
              <a:buNone/>
            </a:pPr>
            <a:r>
              <a:rPr lang="en-US" dirty="0"/>
              <a:t>- Relationship between different concepts</a:t>
            </a:r>
          </a:p>
          <a:p>
            <a:pPr marL="457200" lvl="1" indent="0">
              <a:buNone/>
            </a:pPr>
            <a:endParaRPr lang="en-US" dirty="0"/>
          </a:p>
        </p:txBody>
      </p:sp>
      <p:sp>
        <p:nvSpPr>
          <p:cNvPr id="5" name="Slide Number Placeholder 4">
            <a:extLst>
              <a:ext uri="{FF2B5EF4-FFF2-40B4-BE49-F238E27FC236}">
                <a16:creationId xmlns:a16="http://schemas.microsoft.com/office/drawing/2014/main" id="{14AE53FE-5A98-5F71-EBF3-3E2FEF398425}"/>
              </a:ext>
            </a:extLst>
          </p:cNvPr>
          <p:cNvSpPr>
            <a:spLocks noGrp="1"/>
          </p:cNvSpPr>
          <p:nvPr>
            <p:ph type="sldNum" sz="quarter" idx="12"/>
          </p:nvPr>
        </p:nvSpPr>
        <p:spPr/>
        <p:txBody>
          <a:bodyPr/>
          <a:lstStyle/>
          <a:p>
            <a:fld id="{372769DB-CAE7-4C85-A9AF-7D4D8DE4CA22}" type="slidenum">
              <a:rPr lang="en-GB" smtClean="0"/>
              <a:t>26</a:t>
            </a:fld>
            <a:endParaRPr lang="en-GB" dirty="0"/>
          </a:p>
        </p:txBody>
      </p:sp>
    </p:spTree>
    <p:extLst>
      <p:ext uri="{BB962C8B-B14F-4D97-AF65-F5344CB8AC3E}">
        <p14:creationId xmlns:p14="http://schemas.microsoft.com/office/powerpoint/2010/main" val="1647317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C96AA-B2C0-0CA0-DE6A-CDBE70459D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3D2EC6-47AA-0768-71D3-8269204DEF24}"/>
              </a:ext>
            </a:extLst>
          </p:cNvPr>
          <p:cNvSpPr>
            <a:spLocks noGrp="1"/>
          </p:cNvSpPr>
          <p:nvPr>
            <p:ph type="title"/>
          </p:nvPr>
        </p:nvSpPr>
        <p:spPr/>
        <p:txBody>
          <a:bodyPr/>
          <a:lstStyle/>
          <a:p>
            <a:r>
              <a:rPr lang="en-US" dirty="0"/>
              <a:t>Summary</a:t>
            </a:r>
            <a:endParaRPr lang="en-GB" dirty="0"/>
          </a:p>
        </p:txBody>
      </p:sp>
      <p:sp>
        <p:nvSpPr>
          <p:cNvPr id="3" name="Content Placeholder 2">
            <a:extLst>
              <a:ext uri="{FF2B5EF4-FFF2-40B4-BE49-F238E27FC236}">
                <a16:creationId xmlns:a16="http://schemas.microsoft.com/office/drawing/2014/main" id="{19F0A0FD-6CFB-36DE-D8C8-B3370354FB83}"/>
              </a:ext>
            </a:extLst>
          </p:cNvPr>
          <p:cNvSpPr>
            <a:spLocks noGrp="1"/>
          </p:cNvSpPr>
          <p:nvPr>
            <p:ph idx="1"/>
          </p:nvPr>
        </p:nvSpPr>
        <p:spPr>
          <a:xfrm>
            <a:off x="672113" y="1629744"/>
            <a:ext cx="11353800" cy="4351338"/>
          </a:xfrm>
        </p:spPr>
        <p:txBody>
          <a:bodyPr>
            <a:normAutofit fontScale="92500" lnSpcReduction="20000"/>
          </a:bodyPr>
          <a:lstStyle/>
          <a:p>
            <a:r>
              <a:rPr lang="en-US" dirty="0"/>
              <a:t>Concepts</a:t>
            </a:r>
          </a:p>
          <a:p>
            <a:pPr marL="0" indent="0">
              <a:buNone/>
            </a:pPr>
            <a:r>
              <a:rPr lang="en-US" dirty="0"/>
              <a:t>  - Labelling of items that share common features</a:t>
            </a:r>
          </a:p>
          <a:p>
            <a:pPr marL="0" indent="0">
              <a:buNone/>
            </a:pPr>
            <a:r>
              <a:rPr lang="en-US" dirty="0"/>
              <a:t>  - Lets us generalize beyond individual cases</a:t>
            </a:r>
          </a:p>
          <a:p>
            <a:pPr marL="0" indent="0">
              <a:buNone/>
            </a:pPr>
            <a:endParaRPr lang="en-US" dirty="0"/>
          </a:p>
          <a:p>
            <a:r>
              <a:rPr lang="en-US" dirty="0" err="1"/>
              <a:t>Conceptualisation</a:t>
            </a:r>
            <a:endParaRPr lang="en-US" dirty="0"/>
          </a:p>
          <a:p>
            <a:pPr lvl="1"/>
            <a:r>
              <a:rPr lang="en-US" dirty="0"/>
              <a:t>What do we mean by our chosen concept? (Definitions)</a:t>
            </a:r>
          </a:p>
          <a:p>
            <a:pPr lvl="1"/>
            <a:endParaRPr lang="en-US" dirty="0"/>
          </a:p>
          <a:p>
            <a:r>
              <a:rPr lang="en-US" dirty="0" err="1"/>
              <a:t>Operationalisation</a:t>
            </a:r>
            <a:endParaRPr lang="en-US" dirty="0"/>
          </a:p>
          <a:p>
            <a:pPr lvl="1"/>
            <a:r>
              <a:rPr lang="en-US" dirty="0"/>
              <a:t>How would we know our concept when we see it? (Measurement)</a:t>
            </a:r>
          </a:p>
        </p:txBody>
      </p:sp>
      <p:sp>
        <p:nvSpPr>
          <p:cNvPr id="5" name="Slide Number Placeholder 4">
            <a:extLst>
              <a:ext uri="{FF2B5EF4-FFF2-40B4-BE49-F238E27FC236}">
                <a16:creationId xmlns:a16="http://schemas.microsoft.com/office/drawing/2014/main" id="{6E9C9E40-7463-03F6-4569-E044918A5987}"/>
              </a:ext>
            </a:extLst>
          </p:cNvPr>
          <p:cNvSpPr>
            <a:spLocks noGrp="1"/>
          </p:cNvSpPr>
          <p:nvPr>
            <p:ph type="sldNum" sz="quarter" idx="12"/>
          </p:nvPr>
        </p:nvSpPr>
        <p:spPr/>
        <p:txBody>
          <a:bodyPr/>
          <a:lstStyle/>
          <a:p>
            <a:fld id="{372769DB-CAE7-4C85-A9AF-7D4D8DE4CA22}" type="slidenum">
              <a:rPr lang="en-GB" smtClean="0"/>
              <a:t>27</a:t>
            </a:fld>
            <a:endParaRPr lang="en-GB" dirty="0"/>
          </a:p>
        </p:txBody>
      </p:sp>
    </p:spTree>
    <p:extLst>
      <p:ext uri="{BB962C8B-B14F-4D97-AF65-F5344CB8AC3E}">
        <p14:creationId xmlns:p14="http://schemas.microsoft.com/office/powerpoint/2010/main" val="257566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935B8-049E-6FB9-2277-6B40A3A48F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229AD3-1C48-66B2-B330-3D0760060A57}"/>
              </a:ext>
            </a:extLst>
          </p:cNvPr>
          <p:cNvSpPr>
            <a:spLocks noGrp="1"/>
          </p:cNvSpPr>
          <p:nvPr>
            <p:ph type="title"/>
          </p:nvPr>
        </p:nvSpPr>
        <p:spPr/>
        <p:txBody>
          <a:bodyPr/>
          <a:lstStyle/>
          <a:p>
            <a:r>
              <a:rPr lang="en-US" dirty="0"/>
              <a:t>Summary</a:t>
            </a:r>
            <a:endParaRPr lang="en-GB" dirty="0"/>
          </a:p>
        </p:txBody>
      </p:sp>
      <p:sp>
        <p:nvSpPr>
          <p:cNvPr id="3" name="Content Placeholder 2">
            <a:extLst>
              <a:ext uri="{FF2B5EF4-FFF2-40B4-BE49-F238E27FC236}">
                <a16:creationId xmlns:a16="http://schemas.microsoft.com/office/drawing/2014/main" id="{1E0293B1-59CB-43E2-D5B5-81688466D026}"/>
              </a:ext>
            </a:extLst>
          </p:cNvPr>
          <p:cNvSpPr>
            <a:spLocks noGrp="1"/>
          </p:cNvSpPr>
          <p:nvPr>
            <p:ph idx="1"/>
          </p:nvPr>
        </p:nvSpPr>
        <p:spPr>
          <a:xfrm>
            <a:off x="672113" y="1629743"/>
            <a:ext cx="11353800" cy="4596395"/>
          </a:xfrm>
        </p:spPr>
        <p:txBody>
          <a:bodyPr>
            <a:normAutofit fontScale="85000" lnSpcReduction="20000"/>
          </a:bodyPr>
          <a:lstStyle/>
          <a:p>
            <a:r>
              <a:rPr lang="en-US" sz="4200" dirty="0"/>
              <a:t>Hypotheses</a:t>
            </a:r>
          </a:p>
          <a:p>
            <a:pPr lvl="1"/>
            <a:r>
              <a:rPr lang="en-US" sz="3300" dirty="0"/>
              <a:t>Expected relationships between our concepts, based on our theoretical assumptions</a:t>
            </a:r>
          </a:p>
          <a:p>
            <a:pPr lvl="1"/>
            <a:r>
              <a:rPr lang="en-US" sz="3300" dirty="0"/>
              <a:t>What patterns would we expect to find in our data if our theory was correct?</a:t>
            </a:r>
          </a:p>
          <a:p>
            <a:pPr lvl="1"/>
            <a:endParaRPr lang="en-US" sz="3300" dirty="0"/>
          </a:p>
          <a:p>
            <a:r>
              <a:rPr lang="en-US" sz="4200" dirty="0"/>
              <a:t>Inductive research</a:t>
            </a:r>
          </a:p>
          <a:p>
            <a:pPr marL="457200" lvl="1" indent="0">
              <a:buNone/>
            </a:pPr>
            <a:r>
              <a:rPr lang="en-US" sz="3300" dirty="0"/>
              <a:t>- Theory generation, starts with data, then theory</a:t>
            </a:r>
          </a:p>
          <a:p>
            <a:pPr marL="457200" lvl="1" indent="0">
              <a:buNone/>
            </a:pPr>
            <a:endParaRPr lang="en-US" sz="3300" dirty="0"/>
          </a:p>
          <a:p>
            <a:r>
              <a:rPr lang="en-US" sz="4200" dirty="0"/>
              <a:t>Deductive research</a:t>
            </a:r>
          </a:p>
          <a:p>
            <a:pPr marL="457200" lvl="1" indent="0">
              <a:buNone/>
            </a:pPr>
            <a:r>
              <a:rPr lang="en-US" sz="3300" dirty="0"/>
              <a:t>- Theory testing, starts with theory, then data</a:t>
            </a:r>
          </a:p>
          <a:p>
            <a:pPr marL="0"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p:txBody>
      </p:sp>
      <p:sp>
        <p:nvSpPr>
          <p:cNvPr id="5" name="Slide Number Placeholder 4">
            <a:extLst>
              <a:ext uri="{FF2B5EF4-FFF2-40B4-BE49-F238E27FC236}">
                <a16:creationId xmlns:a16="http://schemas.microsoft.com/office/drawing/2014/main" id="{34A998CC-3B2B-0BC4-37AD-3BD44BD13913}"/>
              </a:ext>
            </a:extLst>
          </p:cNvPr>
          <p:cNvSpPr>
            <a:spLocks noGrp="1"/>
          </p:cNvSpPr>
          <p:nvPr>
            <p:ph type="sldNum" sz="quarter" idx="12"/>
          </p:nvPr>
        </p:nvSpPr>
        <p:spPr/>
        <p:txBody>
          <a:bodyPr/>
          <a:lstStyle/>
          <a:p>
            <a:fld id="{372769DB-CAE7-4C85-A9AF-7D4D8DE4CA22}" type="slidenum">
              <a:rPr lang="en-GB" smtClean="0"/>
              <a:t>28</a:t>
            </a:fld>
            <a:endParaRPr lang="en-GB" dirty="0"/>
          </a:p>
        </p:txBody>
      </p:sp>
    </p:spTree>
    <p:extLst>
      <p:ext uri="{BB962C8B-B14F-4D97-AF65-F5344CB8AC3E}">
        <p14:creationId xmlns:p14="http://schemas.microsoft.com/office/powerpoint/2010/main" val="35069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08EA8F-8FEE-6B47-556C-72EB98D37A34}"/>
              </a:ext>
            </a:extLst>
          </p:cNvPr>
          <p:cNvSpPr>
            <a:spLocks noGrp="1"/>
          </p:cNvSpPr>
          <p:nvPr>
            <p:ph sz="half" idx="1"/>
          </p:nvPr>
        </p:nvSpPr>
        <p:spPr>
          <a:xfrm>
            <a:off x="294946" y="1299077"/>
            <a:ext cx="10903885" cy="4351338"/>
          </a:xfrm>
        </p:spPr>
        <p:txBody>
          <a:bodyPr/>
          <a:lstStyle/>
          <a:p>
            <a:pPr marL="0" indent="0">
              <a:buNone/>
            </a:pPr>
            <a:r>
              <a:rPr lang="en-GB" dirty="0"/>
              <a:t>Essential Readings</a:t>
            </a:r>
          </a:p>
          <a:p>
            <a:r>
              <a:rPr lang="en-GB" sz="2800" dirty="0"/>
              <a:t>Halperin &amp; Heath (2025)        [Ch 4 pp.109-117, 126-139]</a:t>
            </a:r>
          </a:p>
          <a:p>
            <a:pPr marL="0" indent="0">
              <a:buNone/>
            </a:pPr>
            <a:r>
              <a:rPr lang="en-GB" sz="2800" dirty="0"/>
              <a:t>					[Ch 5 pp.157-165, 173-175, 178-180]</a:t>
            </a:r>
          </a:p>
          <a:p>
            <a:r>
              <a:rPr lang="en-GB" sz="2800" dirty="0"/>
              <a:t>Video: ‘</a:t>
            </a:r>
            <a:r>
              <a:rPr lang="en-GB" sz="2800" dirty="0">
                <a:hlinkClick r:id="rId2"/>
              </a:rPr>
              <a:t>How to formulate research questions</a:t>
            </a:r>
            <a:r>
              <a:rPr lang="en-GB" sz="2800" dirty="0"/>
              <a:t>’</a:t>
            </a:r>
          </a:p>
          <a:p>
            <a:r>
              <a:rPr lang="en-GB" sz="2800" dirty="0"/>
              <a:t>Blackstone (2012), </a:t>
            </a:r>
            <a:r>
              <a:rPr lang="en-GB" sz="2800" dirty="0">
                <a:hlinkClick r:id="rId3"/>
              </a:rPr>
              <a:t>Chapter 2, Section 2.3</a:t>
            </a:r>
            <a:endParaRPr lang="en-GB" sz="2800" dirty="0"/>
          </a:p>
        </p:txBody>
      </p:sp>
      <p:sp>
        <p:nvSpPr>
          <p:cNvPr id="3" name="Content Placeholder 2">
            <a:extLst>
              <a:ext uri="{FF2B5EF4-FFF2-40B4-BE49-F238E27FC236}">
                <a16:creationId xmlns:a16="http://schemas.microsoft.com/office/drawing/2014/main" id="{9348F122-505D-A7B5-B170-9BD85E65060A}"/>
              </a:ext>
            </a:extLst>
          </p:cNvPr>
          <p:cNvSpPr>
            <a:spLocks noGrp="1"/>
          </p:cNvSpPr>
          <p:nvPr>
            <p:ph sz="half" idx="2"/>
          </p:nvPr>
        </p:nvSpPr>
        <p:spPr>
          <a:xfrm>
            <a:off x="294946" y="4126290"/>
            <a:ext cx="11356483" cy="2731710"/>
          </a:xfrm>
        </p:spPr>
        <p:txBody>
          <a:bodyPr>
            <a:normAutofit/>
          </a:bodyPr>
          <a:lstStyle/>
          <a:p>
            <a:pPr marL="0" indent="0">
              <a:buNone/>
            </a:pPr>
            <a:r>
              <a:rPr lang="en-GB" dirty="0"/>
              <a:t>Seminar questions</a:t>
            </a:r>
            <a:endParaRPr lang="en-GB" sz="1800" b="0" i="0" u="none" strike="noStrike" baseline="0" dirty="0">
              <a:solidFill>
                <a:srgbClr val="000000"/>
              </a:solidFill>
              <a:latin typeface="Symbol" panose="05050102010706020507" pitchFamily="18" charset="2"/>
            </a:endParaRPr>
          </a:p>
          <a:p>
            <a:pPr marL="514350" indent="-514350">
              <a:buFont typeface="+mj-lt"/>
              <a:buAutoNum type="arabicPeriod"/>
            </a:pPr>
            <a:r>
              <a:rPr lang="en-GB" sz="2800" b="0" i="0" u="none" strike="noStrike" baseline="0" dirty="0">
                <a:solidFill>
                  <a:srgbClr val="000000"/>
                </a:solidFill>
              </a:rPr>
              <a:t>What makes a good research question? </a:t>
            </a:r>
          </a:p>
          <a:p>
            <a:pPr marL="514350" indent="-514350">
              <a:buFont typeface="+mj-lt"/>
              <a:buAutoNum type="arabicPeriod"/>
            </a:pPr>
            <a:r>
              <a:rPr lang="en-GB" sz="2800" b="0" i="0" u="none" strike="noStrike" baseline="0" dirty="0">
                <a:solidFill>
                  <a:srgbClr val="000000"/>
                </a:solidFill>
              </a:rPr>
              <a:t>What do we mean by ‘theory’, and ‘concepts’ in research? </a:t>
            </a:r>
          </a:p>
          <a:p>
            <a:pPr marL="514350" indent="-514350">
              <a:buFont typeface="+mj-lt"/>
              <a:buAutoNum type="arabicPeriod"/>
            </a:pPr>
            <a:r>
              <a:rPr lang="en-GB" sz="2800" b="0" i="0" u="none" strike="noStrike" baseline="0" dirty="0">
                <a:solidFill>
                  <a:srgbClr val="000000"/>
                </a:solidFill>
              </a:rPr>
              <a:t>What is the difference between inductive and deductive research designs? </a:t>
            </a:r>
          </a:p>
          <a:p>
            <a:pPr marL="0" indent="0">
              <a:buNone/>
            </a:pPr>
            <a:endParaRPr lang="en-GB" dirty="0"/>
          </a:p>
        </p:txBody>
      </p:sp>
      <p:sp>
        <p:nvSpPr>
          <p:cNvPr id="5" name="Slide Number Placeholder 4">
            <a:extLst>
              <a:ext uri="{FF2B5EF4-FFF2-40B4-BE49-F238E27FC236}">
                <a16:creationId xmlns:a16="http://schemas.microsoft.com/office/drawing/2014/main" id="{EAFB2CE6-289F-32AF-92C1-1D154990C65B}"/>
              </a:ext>
            </a:extLst>
          </p:cNvPr>
          <p:cNvSpPr>
            <a:spLocks noGrp="1"/>
          </p:cNvSpPr>
          <p:nvPr>
            <p:ph type="sldNum" sz="quarter" idx="12"/>
          </p:nvPr>
        </p:nvSpPr>
        <p:spPr/>
        <p:txBody>
          <a:bodyPr/>
          <a:lstStyle/>
          <a:p>
            <a:fld id="{372769DB-CAE7-4C85-A9AF-7D4D8DE4CA22}" type="slidenum">
              <a:rPr lang="en-GB" smtClean="0"/>
              <a:t>29</a:t>
            </a:fld>
            <a:endParaRPr lang="en-GB" dirty="0"/>
          </a:p>
        </p:txBody>
      </p:sp>
      <p:sp>
        <p:nvSpPr>
          <p:cNvPr id="6" name="Title 5">
            <a:extLst>
              <a:ext uri="{FF2B5EF4-FFF2-40B4-BE49-F238E27FC236}">
                <a16:creationId xmlns:a16="http://schemas.microsoft.com/office/drawing/2014/main" id="{E59CE2F3-48C4-2C11-A3F2-BB091FD7EED4}"/>
              </a:ext>
            </a:extLst>
          </p:cNvPr>
          <p:cNvSpPr>
            <a:spLocks noGrp="1"/>
          </p:cNvSpPr>
          <p:nvPr>
            <p:ph type="title"/>
          </p:nvPr>
        </p:nvSpPr>
        <p:spPr/>
        <p:txBody>
          <a:bodyPr/>
          <a:lstStyle/>
          <a:p>
            <a:r>
              <a:rPr lang="en-GB" dirty="0"/>
              <a:t>Next steps</a:t>
            </a:r>
          </a:p>
        </p:txBody>
      </p:sp>
    </p:spTree>
    <p:extLst>
      <p:ext uri="{BB962C8B-B14F-4D97-AF65-F5344CB8AC3E}">
        <p14:creationId xmlns:p14="http://schemas.microsoft.com/office/powerpoint/2010/main" val="3558056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2622D-2EC8-2A37-672A-06BBDF1F0AE8}"/>
              </a:ext>
            </a:extLst>
          </p:cNvPr>
          <p:cNvSpPr>
            <a:spLocks noGrp="1"/>
          </p:cNvSpPr>
          <p:nvPr>
            <p:ph type="title"/>
          </p:nvPr>
        </p:nvSpPr>
        <p:spPr/>
        <p:txBody>
          <a:bodyPr/>
          <a:lstStyle/>
          <a:p>
            <a:r>
              <a:rPr lang="en-GB" dirty="0"/>
              <a:t>What is a model?</a:t>
            </a:r>
          </a:p>
        </p:txBody>
      </p:sp>
      <p:sp>
        <p:nvSpPr>
          <p:cNvPr id="3" name="Content Placeholder 2">
            <a:extLst>
              <a:ext uri="{FF2B5EF4-FFF2-40B4-BE49-F238E27FC236}">
                <a16:creationId xmlns:a16="http://schemas.microsoft.com/office/drawing/2014/main" id="{D09B2368-6F65-7B72-819C-166A59540D90}"/>
              </a:ext>
            </a:extLst>
          </p:cNvPr>
          <p:cNvSpPr>
            <a:spLocks noGrp="1"/>
          </p:cNvSpPr>
          <p:nvPr>
            <p:ph idx="1"/>
          </p:nvPr>
        </p:nvSpPr>
        <p:spPr>
          <a:xfrm>
            <a:off x="725184" y="1712609"/>
            <a:ext cx="10515600" cy="4351338"/>
          </a:xfrm>
        </p:spPr>
        <p:txBody>
          <a:bodyPr>
            <a:normAutofit fontScale="92500" lnSpcReduction="20000"/>
          </a:bodyPr>
          <a:lstStyle/>
          <a:p>
            <a:pPr>
              <a:lnSpc>
                <a:spcPct val="150000"/>
              </a:lnSpc>
            </a:pPr>
            <a:r>
              <a:rPr lang="en-GB" dirty="0"/>
              <a:t>Simplified representation of a real world process</a:t>
            </a:r>
          </a:p>
          <a:p>
            <a:pPr>
              <a:lnSpc>
                <a:spcPct val="150000"/>
              </a:lnSpc>
            </a:pPr>
            <a:r>
              <a:rPr lang="en-GB" dirty="0"/>
              <a:t>Highlights, or omits certain aspects</a:t>
            </a:r>
          </a:p>
          <a:p>
            <a:pPr>
              <a:lnSpc>
                <a:spcPct val="150000"/>
              </a:lnSpc>
            </a:pPr>
            <a:r>
              <a:rPr lang="en-GB" dirty="0"/>
              <a:t>Aids understanding of underlying processes</a:t>
            </a:r>
          </a:p>
          <a:p>
            <a:pPr>
              <a:lnSpc>
                <a:spcPct val="150000"/>
              </a:lnSpc>
            </a:pPr>
            <a:r>
              <a:rPr lang="en-GB" dirty="0"/>
              <a:t>‘All models are wrong, but some models are useful’</a:t>
            </a:r>
          </a:p>
          <a:p>
            <a:pPr>
              <a:lnSpc>
                <a:spcPct val="150000"/>
              </a:lnSpc>
            </a:pPr>
            <a:r>
              <a:rPr lang="en-GB" sz="4300" dirty="0"/>
              <a:t>Parsimony</a:t>
            </a:r>
          </a:p>
        </p:txBody>
      </p:sp>
      <p:sp>
        <p:nvSpPr>
          <p:cNvPr id="5" name="Slide Number Placeholder 4">
            <a:extLst>
              <a:ext uri="{FF2B5EF4-FFF2-40B4-BE49-F238E27FC236}">
                <a16:creationId xmlns:a16="http://schemas.microsoft.com/office/drawing/2014/main" id="{8089DBF5-7C1A-8A20-EAE3-399041E6DB53}"/>
              </a:ext>
            </a:extLst>
          </p:cNvPr>
          <p:cNvSpPr>
            <a:spLocks noGrp="1"/>
          </p:cNvSpPr>
          <p:nvPr>
            <p:ph type="sldNum" sz="quarter" idx="12"/>
          </p:nvPr>
        </p:nvSpPr>
        <p:spPr/>
        <p:txBody>
          <a:bodyPr/>
          <a:lstStyle/>
          <a:p>
            <a:fld id="{372769DB-CAE7-4C85-A9AF-7D4D8DE4CA22}" type="slidenum">
              <a:rPr lang="en-GB" smtClean="0"/>
              <a:t>3</a:t>
            </a:fld>
            <a:endParaRPr lang="en-GB" dirty="0"/>
          </a:p>
        </p:txBody>
      </p:sp>
    </p:spTree>
    <p:extLst>
      <p:ext uri="{BB962C8B-B14F-4D97-AF65-F5344CB8AC3E}">
        <p14:creationId xmlns:p14="http://schemas.microsoft.com/office/powerpoint/2010/main" val="323286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08EA8F-8FEE-6B47-556C-72EB98D37A34}"/>
              </a:ext>
            </a:extLst>
          </p:cNvPr>
          <p:cNvSpPr>
            <a:spLocks noGrp="1"/>
          </p:cNvSpPr>
          <p:nvPr>
            <p:ph sz="half" idx="1"/>
          </p:nvPr>
        </p:nvSpPr>
        <p:spPr>
          <a:xfrm>
            <a:off x="324254" y="1812290"/>
            <a:ext cx="8718145" cy="4351338"/>
          </a:xfrm>
        </p:spPr>
        <p:txBody>
          <a:bodyPr>
            <a:normAutofit/>
          </a:bodyPr>
          <a:lstStyle/>
          <a:p>
            <a:pPr marL="0" indent="0">
              <a:buNone/>
            </a:pPr>
            <a:r>
              <a:rPr lang="en-GB" sz="4800" dirty="0"/>
              <a:t>Next week</a:t>
            </a:r>
          </a:p>
          <a:p>
            <a:r>
              <a:rPr lang="en-GB" sz="3600" dirty="0"/>
              <a:t>Literature reviews</a:t>
            </a:r>
          </a:p>
          <a:p>
            <a:r>
              <a:rPr lang="en-GB" sz="3600" dirty="0"/>
              <a:t>Interactive library session</a:t>
            </a:r>
          </a:p>
        </p:txBody>
      </p:sp>
      <p:sp>
        <p:nvSpPr>
          <p:cNvPr id="5" name="Slide Number Placeholder 4">
            <a:extLst>
              <a:ext uri="{FF2B5EF4-FFF2-40B4-BE49-F238E27FC236}">
                <a16:creationId xmlns:a16="http://schemas.microsoft.com/office/drawing/2014/main" id="{EAFB2CE6-289F-32AF-92C1-1D154990C65B}"/>
              </a:ext>
            </a:extLst>
          </p:cNvPr>
          <p:cNvSpPr>
            <a:spLocks noGrp="1"/>
          </p:cNvSpPr>
          <p:nvPr>
            <p:ph type="sldNum" sz="quarter" idx="12"/>
          </p:nvPr>
        </p:nvSpPr>
        <p:spPr/>
        <p:txBody>
          <a:bodyPr/>
          <a:lstStyle/>
          <a:p>
            <a:fld id="{372769DB-CAE7-4C85-A9AF-7D4D8DE4CA22}" type="slidenum">
              <a:rPr lang="en-GB" smtClean="0"/>
              <a:t>30</a:t>
            </a:fld>
            <a:endParaRPr lang="en-GB" dirty="0"/>
          </a:p>
        </p:txBody>
      </p:sp>
      <p:sp>
        <p:nvSpPr>
          <p:cNvPr id="6" name="Title 5">
            <a:extLst>
              <a:ext uri="{FF2B5EF4-FFF2-40B4-BE49-F238E27FC236}">
                <a16:creationId xmlns:a16="http://schemas.microsoft.com/office/drawing/2014/main" id="{E59CE2F3-48C4-2C11-A3F2-BB091FD7EED4}"/>
              </a:ext>
            </a:extLst>
          </p:cNvPr>
          <p:cNvSpPr>
            <a:spLocks noGrp="1"/>
          </p:cNvSpPr>
          <p:nvPr>
            <p:ph type="title"/>
          </p:nvPr>
        </p:nvSpPr>
        <p:spPr/>
        <p:txBody>
          <a:bodyPr/>
          <a:lstStyle/>
          <a:p>
            <a:r>
              <a:rPr lang="en-GB" dirty="0"/>
              <a:t>Next steps</a:t>
            </a:r>
          </a:p>
        </p:txBody>
      </p:sp>
      <p:sp>
        <p:nvSpPr>
          <p:cNvPr id="8" name="Content Placeholder 7">
            <a:extLst>
              <a:ext uri="{FF2B5EF4-FFF2-40B4-BE49-F238E27FC236}">
                <a16:creationId xmlns:a16="http://schemas.microsoft.com/office/drawing/2014/main" id="{5E88A5A1-BC8B-4689-BACA-0EF9B6990882}"/>
              </a:ext>
            </a:extLst>
          </p:cNvPr>
          <p:cNvSpPr>
            <a:spLocks noGrp="1"/>
          </p:cNvSpPr>
          <p:nvPr>
            <p:ph sz="half" idx="2"/>
          </p:nvPr>
        </p:nvSpPr>
        <p:spPr/>
        <p:txBody>
          <a:bodyPr/>
          <a:lstStyle/>
          <a:p>
            <a:endParaRPr lang="en-GB" dirty="0"/>
          </a:p>
        </p:txBody>
      </p:sp>
    </p:spTree>
    <p:extLst>
      <p:ext uri="{BB962C8B-B14F-4D97-AF65-F5344CB8AC3E}">
        <p14:creationId xmlns:p14="http://schemas.microsoft.com/office/powerpoint/2010/main" val="3756785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21AD3-E518-3F96-4C81-C536014DCE28}"/>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E135D9CD-A900-7B1B-2DB9-134526B5DDFC}"/>
              </a:ext>
            </a:extLst>
          </p:cNvPr>
          <p:cNvSpPr>
            <a:spLocks noGrp="1"/>
          </p:cNvSpPr>
          <p:nvPr>
            <p:ph idx="1"/>
          </p:nvPr>
        </p:nvSpPr>
        <p:spPr/>
        <p:txBody>
          <a:bodyPr>
            <a:normAutofit/>
          </a:bodyPr>
          <a:lstStyle/>
          <a:p>
            <a:r>
              <a:rPr lang="en-GB" sz="2400" dirty="0">
                <a:effectLst/>
              </a:rPr>
              <a:t>Dalton, R., Van Sickle, A., &amp; Weldon, S. (2010). The Individual–Institutional Nexus of Protest Behaviour. </a:t>
            </a:r>
            <a:r>
              <a:rPr lang="en-GB" sz="2400" i="1" dirty="0">
                <a:effectLst/>
              </a:rPr>
              <a:t>British Journal of Political Science</a:t>
            </a:r>
            <a:r>
              <a:rPr lang="en-GB" sz="2400" dirty="0">
                <a:effectLst/>
              </a:rPr>
              <a:t>, </a:t>
            </a:r>
            <a:r>
              <a:rPr lang="en-GB" sz="2400" i="1" dirty="0">
                <a:effectLst/>
              </a:rPr>
              <a:t>40</a:t>
            </a:r>
            <a:r>
              <a:rPr lang="en-GB" sz="2400" dirty="0">
                <a:effectLst/>
              </a:rPr>
              <a:t>(01), 51. </a:t>
            </a:r>
            <a:r>
              <a:rPr lang="en-GB" sz="2400" dirty="0">
                <a:effectLst/>
                <a:hlinkClick r:id="rId2"/>
              </a:rPr>
              <a:t>https://doi.org/10.1017/S000712340999038X</a:t>
            </a:r>
            <a:endParaRPr lang="en-GB" sz="2400" dirty="0">
              <a:effectLst/>
            </a:endParaRPr>
          </a:p>
          <a:p>
            <a:endParaRPr lang="en-GB" sz="2400" dirty="0"/>
          </a:p>
        </p:txBody>
      </p:sp>
      <p:sp>
        <p:nvSpPr>
          <p:cNvPr id="5" name="Slide Number Placeholder 4">
            <a:extLst>
              <a:ext uri="{FF2B5EF4-FFF2-40B4-BE49-F238E27FC236}">
                <a16:creationId xmlns:a16="http://schemas.microsoft.com/office/drawing/2014/main" id="{C34F6AFF-2BB5-333E-02D1-EB558C527534}"/>
              </a:ext>
            </a:extLst>
          </p:cNvPr>
          <p:cNvSpPr>
            <a:spLocks noGrp="1"/>
          </p:cNvSpPr>
          <p:nvPr>
            <p:ph type="sldNum" sz="quarter" idx="12"/>
          </p:nvPr>
        </p:nvSpPr>
        <p:spPr/>
        <p:txBody>
          <a:bodyPr/>
          <a:lstStyle/>
          <a:p>
            <a:fld id="{372769DB-CAE7-4C85-A9AF-7D4D8DE4CA22}" type="slidenum">
              <a:rPr lang="en-GB" smtClean="0"/>
              <a:t>31</a:t>
            </a:fld>
            <a:endParaRPr lang="en-GB" dirty="0"/>
          </a:p>
        </p:txBody>
      </p:sp>
    </p:spTree>
    <p:extLst>
      <p:ext uri="{BB962C8B-B14F-4D97-AF65-F5344CB8AC3E}">
        <p14:creationId xmlns:p14="http://schemas.microsoft.com/office/powerpoint/2010/main" val="1818418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2622D-2EC8-2A37-672A-06BBDF1F0AE8}"/>
              </a:ext>
            </a:extLst>
          </p:cNvPr>
          <p:cNvSpPr>
            <a:spLocks noGrp="1"/>
          </p:cNvSpPr>
          <p:nvPr>
            <p:ph type="title"/>
          </p:nvPr>
        </p:nvSpPr>
        <p:spPr/>
        <p:txBody>
          <a:bodyPr/>
          <a:lstStyle/>
          <a:p>
            <a:r>
              <a:rPr lang="en-GB" dirty="0"/>
              <a:t>What is a model?</a:t>
            </a:r>
          </a:p>
        </p:txBody>
      </p:sp>
      <p:sp>
        <p:nvSpPr>
          <p:cNvPr id="5" name="Slide Number Placeholder 4">
            <a:extLst>
              <a:ext uri="{FF2B5EF4-FFF2-40B4-BE49-F238E27FC236}">
                <a16:creationId xmlns:a16="http://schemas.microsoft.com/office/drawing/2014/main" id="{8089DBF5-7C1A-8A20-EAE3-399041E6DB53}"/>
              </a:ext>
            </a:extLst>
          </p:cNvPr>
          <p:cNvSpPr>
            <a:spLocks noGrp="1"/>
          </p:cNvSpPr>
          <p:nvPr>
            <p:ph type="sldNum" sz="quarter" idx="12"/>
          </p:nvPr>
        </p:nvSpPr>
        <p:spPr/>
        <p:txBody>
          <a:bodyPr/>
          <a:lstStyle/>
          <a:p>
            <a:fld id="{372769DB-CAE7-4C85-A9AF-7D4D8DE4CA22}" type="slidenum">
              <a:rPr lang="en-GB" smtClean="0"/>
              <a:t>4</a:t>
            </a:fld>
            <a:endParaRPr lang="en-GB" dirty="0"/>
          </a:p>
        </p:txBody>
      </p:sp>
      <p:pic>
        <p:nvPicPr>
          <p:cNvPr id="9" name="Content Placeholder 8" descr="A diagram of the solar system.">
            <a:extLst>
              <a:ext uri="{FF2B5EF4-FFF2-40B4-BE49-F238E27FC236}">
                <a16:creationId xmlns:a16="http://schemas.microsoft.com/office/drawing/2014/main" id="{65E94BB4-3B63-A1A8-F7CC-1B2957E4E09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6027" y="1901108"/>
            <a:ext cx="4341506" cy="3317317"/>
          </a:xfrm>
        </p:spPr>
      </p:pic>
      <p:pic>
        <p:nvPicPr>
          <p:cNvPr id="15" name="Picture 14" descr="A scatterplot graph with a line representing a statistical model.">
            <a:extLst>
              <a:ext uri="{FF2B5EF4-FFF2-40B4-BE49-F238E27FC236}">
                <a16:creationId xmlns:a16="http://schemas.microsoft.com/office/drawing/2014/main" id="{2AB21734-7CD0-BDCC-4949-2BF48F56D9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1691" y="1901108"/>
            <a:ext cx="4873171" cy="3558868"/>
          </a:xfrm>
          <a:prstGeom prst="rect">
            <a:avLst/>
          </a:prstGeom>
        </p:spPr>
      </p:pic>
    </p:spTree>
    <p:extLst>
      <p:ext uri="{BB962C8B-B14F-4D97-AF65-F5344CB8AC3E}">
        <p14:creationId xmlns:p14="http://schemas.microsoft.com/office/powerpoint/2010/main" val="117983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11A3-9B84-6DC6-97BD-3A28F94C1E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27F31E-B9F5-8EA5-C285-82928A9483FF}"/>
              </a:ext>
            </a:extLst>
          </p:cNvPr>
          <p:cNvSpPr>
            <a:spLocks noGrp="1"/>
          </p:cNvSpPr>
          <p:nvPr>
            <p:ph type="title"/>
          </p:nvPr>
        </p:nvSpPr>
        <p:spPr/>
        <p:txBody>
          <a:bodyPr/>
          <a:lstStyle/>
          <a:p>
            <a:r>
              <a:rPr lang="en-GB" dirty="0"/>
              <a:t>What is a model?</a:t>
            </a:r>
          </a:p>
        </p:txBody>
      </p:sp>
      <p:sp>
        <p:nvSpPr>
          <p:cNvPr id="5" name="Slide Number Placeholder 4">
            <a:extLst>
              <a:ext uri="{FF2B5EF4-FFF2-40B4-BE49-F238E27FC236}">
                <a16:creationId xmlns:a16="http://schemas.microsoft.com/office/drawing/2014/main" id="{F820C4F4-79F6-8FE1-726E-B445AB89EF11}"/>
              </a:ext>
            </a:extLst>
          </p:cNvPr>
          <p:cNvSpPr>
            <a:spLocks noGrp="1"/>
          </p:cNvSpPr>
          <p:nvPr>
            <p:ph type="sldNum" sz="quarter" idx="12"/>
          </p:nvPr>
        </p:nvSpPr>
        <p:spPr/>
        <p:txBody>
          <a:bodyPr/>
          <a:lstStyle/>
          <a:p>
            <a:fld id="{372769DB-CAE7-4C85-A9AF-7D4D8DE4CA22}" type="slidenum">
              <a:rPr lang="en-GB" smtClean="0"/>
              <a:t>5</a:t>
            </a:fld>
            <a:endParaRPr lang="en-GB" dirty="0"/>
          </a:p>
        </p:txBody>
      </p:sp>
      <p:pic>
        <p:nvPicPr>
          <p:cNvPr id="8" name="Content Placeholder 7" descr="An aerial view of a city&#10;&#10;">
            <a:extLst>
              <a:ext uri="{FF2B5EF4-FFF2-40B4-BE49-F238E27FC236}">
                <a16:creationId xmlns:a16="http://schemas.microsoft.com/office/drawing/2014/main" id="{C65E77D9-7A02-C7CC-2982-D91C6826B2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6315" y="1461348"/>
            <a:ext cx="7739369" cy="4986292"/>
          </a:xfrm>
        </p:spPr>
      </p:pic>
    </p:spTree>
    <p:extLst>
      <p:ext uri="{BB962C8B-B14F-4D97-AF65-F5344CB8AC3E}">
        <p14:creationId xmlns:p14="http://schemas.microsoft.com/office/powerpoint/2010/main" val="405298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511A3-9B84-6DC6-97BD-3A28F94C1E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27F31E-B9F5-8EA5-C285-82928A9483FF}"/>
              </a:ext>
            </a:extLst>
          </p:cNvPr>
          <p:cNvSpPr>
            <a:spLocks noGrp="1"/>
          </p:cNvSpPr>
          <p:nvPr>
            <p:ph type="title"/>
          </p:nvPr>
        </p:nvSpPr>
        <p:spPr/>
        <p:txBody>
          <a:bodyPr/>
          <a:lstStyle/>
          <a:p>
            <a:r>
              <a:rPr lang="en-GB" dirty="0"/>
              <a:t>What is a model?</a:t>
            </a:r>
          </a:p>
        </p:txBody>
      </p:sp>
      <p:sp>
        <p:nvSpPr>
          <p:cNvPr id="5" name="Slide Number Placeholder 4">
            <a:extLst>
              <a:ext uri="{FF2B5EF4-FFF2-40B4-BE49-F238E27FC236}">
                <a16:creationId xmlns:a16="http://schemas.microsoft.com/office/drawing/2014/main" id="{F820C4F4-79F6-8FE1-726E-B445AB89EF11}"/>
              </a:ext>
            </a:extLst>
          </p:cNvPr>
          <p:cNvSpPr>
            <a:spLocks noGrp="1"/>
          </p:cNvSpPr>
          <p:nvPr>
            <p:ph type="sldNum" sz="quarter" idx="12"/>
          </p:nvPr>
        </p:nvSpPr>
        <p:spPr/>
        <p:txBody>
          <a:bodyPr/>
          <a:lstStyle/>
          <a:p>
            <a:fld id="{372769DB-CAE7-4C85-A9AF-7D4D8DE4CA22}" type="slidenum">
              <a:rPr lang="en-GB" smtClean="0"/>
              <a:t>6</a:t>
            </a:fld>
            <a:endParaRPr lang="en-GB" dirty="0"/>
          </a:p>
        </p:txBody>
      </p:sp>
      <p:pic>
        <p:nvPicPr>
          <p:cNvPr id="7" name="Content Placeholder 6" descr="A detailed map of a city's subway system, overlayed onto a map of the city streets. Includes much more information than the next map.">
            <a:extLst>
              <a:ext uri="{FF2B5EF4-FFF2-40B4-BE49-F238E27FC236}">
                <a16:creationId xmlns:a16="http://schemas.microsoft.com/office/drawing/2014/main" id="{E59324DE-3E92-E405-84B4-2D6E9C4BF77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6325" y="1298060"/>
            <a:ext cx="7429437" cy="5247976"/>
          </a:xfrm>
        </p:spPr>
      </p:pic>
    </p:spTree>
    <p:extLst>
      <p:ext uri="{BB962C8B-B14F-4D97-AF65-F5344CB8AC3E}">
        <p14:creationId xmlns:p14="http://schemas.microsoft.com/office/powerpoint/2010/main" val="640599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73F25-C9F2-D108-749E-8218E2DB08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387775-496E-C4C1-F1BD-DDACB8DD621B}"/>
              </a:ext>
            </a:extLst>
          </p:cNvPr>
          <p:cNvSpPr>
            <a:spLocks noGrp="1"/>
          </p:cNvSpPr>
          <p:nvPr>
            <p:ph type="title"/>
          </p:nvPr>
        </p:nvSpPr>
        <p:spPr/>
        <p:txBody>
          <a:bodyPr/>
          <a:lstStyle/>
          <a:p>
            <a:r>
              <a:rPr lang="en-GB" dirty="0"/>
              <a:t>What is a model?</a:t>
            </a:r>
          </a:p>
        </p:txBody>
      </p:sp>
      <p:sp>
        <p:nvSpPr>
          <p:cNvPr id="5" name="Slide Number Placeholder 4">
            <a:extLst>
              <a:ext uri="{FF2B5EF4-FFF2-40B4-BE49-F238E27FC236}">
                <a16:creationId xmlns:a16="http://schemas.microsoft.com/office/drawing/2014/main" id="{A628774F-11BC-4458-7DDE-80A4E8D0EDFC}"/>
              </a:ext>
            </a:extLst>
          </p:cNvPr>
          <p:cNvSpPr>
            <a:spLocks noGrp="1"/>
          </p:cNvSpPr>
          <p:nvPr>
            <p:ph type="sldNum" sz="quarter" idx="12"/>
          </p:nvPr>
        </p:nvSpPr>
        <p:spPr/>
        <p:txBody>
          <a:bodyPr/>
          <a:lstStyle/>
          <a:p>
            <a:fld id="{372769DB-CAE7-4C85-A9AF-7D4D8DE4CA22}" type="slidenum">
              <a:rPr lang="en-GB" smtClean="0"/>
              <a:t>7</a:t>
            </a:fld>
            <a:endParaRPr lang="en-GB" dirty="0"/>
          </a:p>
        </p:txBody>
      </p:sp>
      <p:pic>
        <p:nvPicPr>
          <p:cNvPr id="17" name="Picture 16" descr="A very simple, stylised map of the Glasgow subway system. It only displays the station names and the direction of travel.">
            <a:extLst>
              <a:ext uri="{FF2B5EF4-FFF2-40B4-BE49-F238E27FC236}">
                <a16:creationId xmlns:a16="http://schemas.microsoft.com/office/drawing/2014/main" id="{B598096A-3797-B18E-2BF6-9A710C525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2762" y="1592436"/>
            <a:ext cx="8154256" cy="4771038"/>
          </a:xfrm>
          <a:prstGeom prst="rect">
            <a:avLst/>
          </a:prstGeom>
        </p:spPr>
      </p:pic>
    </p:spTree>
    <p:extLst>
      <p:ext uri="{BB962C8B-B14F-4D97-AF65-F5344CB8AC3E}">
        <p14:creationId xmlns:p14="http://schemas.microsoft.com/office/powerpoint/2010/main" val="1529895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2622D-2EC8-2A37-672A-06BBDF1F0AE8}"/>
              </a:ext>
            </a:extLst>
          </p:cNvPr>
          <p:cNvSpPr>
            <a:spLocks noGrp="1"/>
          </p:cNvSpPr>
          <p:nvPr>
            <p:ph type="title"/>
          </p:nvPr>
        </p:nvSpPr>
        <p:spPr/>
        <p:txBody>
          <a:bodyPr/>
          <a:lstStyle/>
          <a:p>
            <a:r>
              <a:rPr lang="en-GB" dirty="0"/>
              <a:t>What is a theory?</a:t>
            </a:r>
          </a:p>
        </p:txBody>
      </p:sp>
      <p:sp>
        <p:nvSpPr>
          <p:cNvPr id="3" name="Content Placeholder 2">
            <a:extLst>
              <a:ext uri="{FF2B5EF4-FFF2-40B4-BE49-F238E27FC236}">
                <a16:creationId xmlns:a16="http://schemas.microsoft.com/office/drawing/2014/main" id="{D09B2368-6F65-7B72-819C-166A59540D90}"/>
              </a:ext>
            </a:extLst>
          </p:cNvPr>
          <p:cNvSpPr>
            <a:spLocks noGrp="1"/>
          </p:cNvSpPr>
          <p:nvPr>
            <p:ph idx="1"/>
          </p:nvPr>
        </p:nvSpPr>
        <p:spPr>
          <a:xfrm>
            <a:off x="370840" y="1825625"/>
            <a:ext cx="6680200" cy="4178618"/>
          </a:xfrm>
        </p:spPr>
        <p:txBody>
          <a:bodyPr>
            <a:normAutofit lnSpcReduction="10000"/>
          </a:bodyPr>
          <a:lstStyle/>
          <a:p>
            <a:r>
              <a:rPr lang="en-US" dirty="0"/>
              <a:t>Ways to make sense of, and explain the social world</a:t>
            </a:r>
          </a:p>
          <a:p>
            <a:endParaRPr lang="en-US" dirty="0"/>
          </a:p>
          <a:p>
            <a:r>
              <a:rPr lang="en-US" dirty="0"/>
              <a:t>‘How’ and ‘why’ questions</a:t>
            </a:r>
          </a:p>
          <a:p>
            <a:endParaRPr lang="en-US" dirty="0"/>
          </a:p>
          <a:p>
            <a:r>
              <a:rPr lang="en-US" dirty="0"/>
              <a:t>Relationship between different concepts</a:t>
            </a:r>
            <a:endParaRPr lang="en-GB" dirty="0"/>
          </a:p>
        </p:txBody>
      </p:sp>
      <p:sp>
        <p:nvSpPr>
          <p:cNvPr id="5" name="Slide Number Placeholder 4">
            <a:extLst>
              <a:ext uri="{FF2B5EF4-FFF2-40B4-BE49-F238E27FC236}">
                <a16:creationId xmlns:a16="http://schemas.microsoft.com/office/drawing/2014/main" id="{8089DBF5-7C1A-8A20-EAE3-399041E6DB53}"/>
              </a:ext>
            </a:extLst>
          </p:cNvPr>
          <p:cNvSpPr>
            <a:spLocks noGrp="1"/>
          </p:cNvSpPr>
          <p:nvPr>
            <p:ph type="sldNum" sz="quarter" idx="12"/>
          </p:nvPr>
        </p:nvSpPr>
        <p:spPr/>
        <p:txBody>
          <a:bodyPr/>
          <a:lstStyle/>
          <a:p>
            <a:fld id="{372769DB-CAE7-4C85-A9AF-7D4D8DE4CA22}" type="slidenum">
              <a:rPr lang="en-GB" smtClean="0"/>
              <a:t>8</a:t>
            </a:fld>
            <a:endParaRPr lang="en-GB" dirty="0"/>
          </a:p>
        </p:txBody>
      </p:sp>
      <p:pic>
        <p:nvPicPr>
          <p:cNvPr id="7" name="Picture 6" descr="A person pointing at papers on a wall, with red string connecting different papers together.">
            <a:extLst>
              <a:ext uri="{FF2B5EF4-FFF2-40B4-BE49-F238E27FC236}">
                <a16:creationId xmlns:a16="http://schemas.microsoft.com/office/drawing/2014/main" id="{BDA7F9DD-BA62-F34E-51C2-52C30AF8A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9094" y="1994591"/>
            <a:ext cx="3922066" cy="3789984"/>
          </a:xfrm>
          <a:prstGeom prst="rect">
            <a:avLst/>
          </a:prstGeom>
        </p:spPr>
      </p:pic>
    </p:spTree>
    <p:extLst>
      <p:ext uri="{BB962C8B-B14F-4D97-AF65-F5344CB8AC3E}">
        <p14:creationId xmlns:p14="http://schemas.microsoft.com/office/powerpoint/2010/main" val="188330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0FB7E-1B50-A605-1B0F-3CA605785F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9C2594-84C9-2ABF-C083-C599CE9B60A8}"/>
              </a:ext>
            </a:extLst>
          </p:cNvPr>
          <p:cNvSpPr>
            <a:spLocks noGrp="1"/>
          </p:cNvSpPr>
          <p:nvPr>
            <p:ph type="title"/>
          </p:nvPr>
        </p:nvSpPr>
        <p:spPr/>
        <p:txBody>
          <a:bodyPr/>
          <a:lstStyle/>
          <a:p>
            <a:r>
              <a:rPr lang="en-GB" dirty="0"/>
              <a:t>Types of theory</a:t>
            </a:r>
          </a:p>
        </p:txBody>
      </p:sp>
      <p:sp>
        <p:nvSpPr>
          <p:cNvPr id="3" name="Content Placeholder 2">
            <a:extLst>
              <a:ext uri="{FF2B5EF4-FFF2-40B4-BE49-F238E27FC236}">
                <a16:creationId xmlns:a16="http://schemas.microsoft.com/office/drawing/2014/main" id="{593F7B98-5230-B58F-C570-BBEEABEFF5F9}"/>
              </a:ext>
            </a:extLst>
          </p:cNvPr>
          <p:cNvSpPr>
            <a:spLocks noGrp="1"/>
          </p:cNvSpPr>
          <p:nvPr>
            <p:ph idx="1"/>
          </p:nvPr>
        </p:nvSpPr>
        <p:spPr>
          <a:xfrm>
            <a:off x="506027" y="3780889"/>
            <a:ext cx="11966800" cy="2434976"/>
          </a:xfrm>
        </p:spPr>
        <p:txBody>
          <a:bodyPr>
            <a:normAutofit fontScale="92500" lnSpcReduction="20000"/>
          </a:bodyPr>
          <a:lstStyle/>
          <a:p>
            <a:r>
              <a:rPr lang="en-US" dirty="0"/>
              <a:t>Grand theories</a:t>
            </a:r>
          </a:p>
          <a:p>
            <a:pPr marL="0" indent="0">
              <a:buNone/>
            </a:pPr>
            <a:r>
              <a:rPr lang="en-US" dirty="0"/>
              <a:t>  </a:t>
            </a:r>
            <a:r>
              <a:rPr lang="en-US" sz="3600" dirty="0"/>
              <a:t>- </a:t>
            </a:r>
            <a:r>
              <a:rPr lang="en-US" sz="3200" dirty="0"/>
              <a:t>e.g. </a:t>
            </a:r>
            <a:r>
              <a:rPr lang="en-US" sz="3200" dirty="0" err="1"/>
              <a:t>marxism</a:t>
            </a:r>
            <a:r>
              <a:rPr lang="en-US" sz="3200" dirty="0"/>
              <a:t>, feminism</a:t>
            </a:r>
          </a:p>
          <a:p>
            <a:pPr marL="0" indent="0">
              <a:buNone/>
            </a:pPr>
            <a:endParaRPr lang="en-US" sz="3200" dirty="0"/>
          </a:p>
          <a:p>
            <a:r>
              <a:rPr lang="en-US" dirty="0"/>
              <a:t>Middle-range theories</a:t>
            </a:r>
          </a:p>
          <a:p>
            <a:pPr marL="457200" lvl="1" indent="0">
              <a:buNone/>
            </a:pPr>
            <a:r>
              <a:rPr lang="en-US" dirty="0"/>
              <a:t>- e.g. democratic peace theory, rational voter theory</a:t>
            </a:r>
            <a:endParaRPr lang="en-GB" dirty="0"/>
          </a:p>
        </p:txBody>
      </p:sp>
      <p:sp>
        <p:nvSpPr>
          <p:cNvPr id="5" name="Slide Number Placeholder 4">
            <a:extLst>
              <a:ext uri="{FF2B5EF4-FFF2-40B4-BE49-F238E27FC236}">
                <a16:creationId xmlns:a16="http://schemas.microsoft.com/office/drawing/2014/main" id="{91EFEFEA-C8D6-AB6C-F949-34A5E3999145}"/>
              </a:ext>
            </a:extLst>
          </p:cNvPr>
          <p:cNvSpPr>
            <a:spLocks noGrp="1"/>
          </p:cNvSpPr>
          <p:nvPr>
            <p:ph type="sldNum" sz="quarter" idx="12"/>
          </p:nvPr>
        </p:nvSpPr>
        <p:spPr/>
        <p:txBody>
          <a:bodyPr/>
          <a:lstStyle/>
          <a:p>
            <a:fld id="{372769DB-CAE7-4C85-A9AF-7D4D8DE4CA22}" type="slidenum">
              <a:rPr lang="en-GB" smtClean="0"/>
              <a:t>9</a:t>
            </a:fld>
            <a:endParaRPr lang="en-GB" dirty="0"/>
          </a:p>
        </p:txBody>
      </p:sp>
      <p:sp>
        <p:nvSpPr>
          <p:cNvPr id="6" name="Content Placeholder 2">
            <a:extLst>
              <a:ext uri="{FF2B5EF4-FFF2-40B4-BE49-F238E27FC236}">
                <a16:creationId xmlns:a16="http://schemas.microsoft.com/office/drawing/2014/main" id="{A874AF38-9ABF-B453-01C0-032B64D33034}"/>
              </a:ext>
            </a:extLst>
          </p:cNvPr>
          <p:cNvSpPr txBox="1">
            <a:spLocks/>
          </p:cNvSpPr>
          <p:nvPr/>
        </p:nvSpPr>
        <p:spPr>
          <a:xfrm>
            <a:off x="506028" y="2066340"/>
            <a:ext cx="7337982" cy="41495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Can vary in scope, </a:t>
            </a:r>
            <a:r>
              <a:rPr lang="en-US" dirty="0" err="1"/>
              <a:t>generalisability</a:t>
            </a:r>
            <a:r>
              <a:rPr lang="en-US" dirty="0"/>
              <a:t>, level of abstraction</a:t>
            </a:r>
            <a:endParaRPr lang="en-GB" dirty="0"/>
          </a:p>
        </p:txBody>
      </p:sp>
    </p:spTree>
    <p:extLst>
      <p:ext uri="{BB962C8B-B14F-4D97-AF65-F5344CB8AC3E}">
        <p14:creationId xmlns:p14="http://schemas.microsoft.com/office/powerpoint/2010/main" val="355804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23AFCB4-6ED2-4A1B-B74C-8E17736BF60B}">
  <we:reference id="3e0fcce7-415c-4081-926c-b4e449c650e4" version="1.1.0.2" store="EXCatalog" storeType="EXCatalog"/>
  <we:alternateReferences>
    <we:reference id="WA200004709" version="1.1.0.2" store="en-GB" storeType="OMEX"/>
  </we:alternateReferences>
  <we:properties>
    <we:property name="Office.AutoShowTaskpaneWithDocument" value="true"/>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891</TotalTime>
  <Words>1023</Words>
  <Application>Microsoft Office PowerPoint</Application>
  <PresentationFormat>Widescreen</PresentationFormat>
  <Paragraphs>264</Paragraphs>
  <Slides>31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Franklin Gothic Demi</vt:lpstr>
      <vt:lpstr>Gill Sans MT</vt:lpstr>
      <vt:lpstr>Symbol</vt:lpstr>
      <vt:lpstr>Wingdings</vt:lpstr>
      <vt:lpstr>Office Theme</vt:lpstr>
      <vt:lpstr>Theories and Concepts</vt:lpstr>
      <vt:lpstr>What we will cover</vt:lpstr>
      <vt:lpstr>What is a model?</vt:lpstr>
      <vt:lpstr>What is a model?</vt:lpstr>
      <vt:lpstr>What is a model?</vt:lpstr>
      <vt:lpstr>What is a model?</vt:lpstr>
      <vt:lpstr>What is a model?</vt:lpstr>
      <vt:lpstr>What is a theory?</vt:lpstr>
      <vt:lpstr>Types of theory</vt:lpstr>
      <vt:lpstr>The role of theory in research</vt:lpstr>
      <vt:lpstr>What are concepts?</vt:lpstr>
      <vt:lpstr>What are concepts?</vt:lpstr>
      <vt:lpstr>What are concepts?</vt:lpstr>
      <vt:lpstr>What are concepts?</vt:lpstr>
      <vt:lpstr>PowerPoint Presentation</vt:lpstr>
      <vt:lpstr>Theories to concepts</vt:lpstr>
      <vt:lpstr>Inductive and deductive research</vt:lpstr>
      <vt:lpstr>PowerPoint Presentation</vt:lpstr>
      <vt:lpstr>Example 1 – Explaining vote choice</vt:lpstr>
      <vt:lpstr>Example 1 – Explaining vote choice</vt:lpstr>
      <vt:lpstr>Example 2 – Explaining protest</vt:lpstr>
      <vt:lpstr>Why do some people take part in protests, while others don’t?</vt:lpstr>
      <vt:lpstr>Why do some people take part in protests, while others don’t?</vt:lpstr>
      <vt:lpstr>Hypotheses</vt:lpstr>
      <vt:lpstr>Why do some countries experience greater levels of political protest than others?</vt:lpstr>
      <vt:lpstr>Summary</vt:lpstr>
      <vt:lpstr>Summary</vt:lpstr>
      <vt:lpstr>Summary</vt:lpstr>
      <vt:lpstr>Next steps</vt:lpstr>
      <vt:lpstr>Next steps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 – Lecture 2  Becoming a Political Researcher (POL2017)</dc:title>
  <dc:creator>brian boyle</dc:creator>
  <cp:lastModifiedBy>Brian Boyle</cp:lastModifiedBy>
  <cp:revision>133</cp:revision>
  <dcterms:created xsi:type="dcterms:W3CDTF">2023-12-20T10:52:04Z</dcterms:created>
  <dcterms:modified xsi:type="dcterms:W3CDTF">2026-02-02T15:58:59Z</dcterms:modified>
</cp:coreProperties>
</file>